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Roboto Medium"/>
      <p:regular r:id="rId17"/>
    </p:embeddedFont>
    <p:embeddedFont>
      <p:font typeface="Roboto Medium"/>
      <p:regular r:id="rId18"/>
    </p:embeddedFont>
    <p:embeddedFont>
      <p:font typeface="Roboto Medium"/>
      <p:regular r:id="rId19"/>
    </p:embeddedFont>
    <p:embeddedFont>
      <p:font typeface="Roboto Medium"/>
      <p:regular r:id="rId20"/>
    </p:embeddedFont>
    <p:embeddedFont>
      <p:font typeface="Roboto"/>
      <p:regular r:id="rId21"/>
    </p:embeddedFont>
    <p:embeddedFont>
      <p:font typeface="Roboto"/>
      <p:regular r:id="rId22"/>
    </p:embeddedFont>
    <p:embeddedFont>
      <p:font typeface="Roboto"/>
      <p:regular r:id="rId23"/>
    </p:embeddedFont>
    <p:embeddedFont>
      <p:font typeface="Robo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3-1.png>
</file>

<file path=ppt/media/image-4-1.png>
</file>

<file path=ppt/media/image-4-2.png>
</file>

<file path=ppt/media/image-4-3.png>
</file>

<file path=ppt/media/image-4-4.png>
</file>

<file path=ppt/media/image-6-1.png>
</file>

<file path=ppt/media/image-6-2.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3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43799">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2474952"/>
            <a:ext cx="4919305" cy="3279577"/>
          </a:xfrm>
          <a:prstGeom prst="rect">
            <a:avLst/>
          </a:prstGeom>
        </p:spPr>
      </p:pic>
      <p:sp>
        <p:nvSpPr>
          <p:cNvPr id="4" name="Text 0"/>
          <p:cNvSpPr/>
          <p:nvPr/>
        </p:nvSpPr>
        <p:spPr>
          <a:xfrm>
            <a:off x="6280190" y="2345650"/>
            <a:ext cx="7556421" cy="2835116"/>
          </a:xfrm>
          <a:prstGeom prst="rect">
            <a:avLst/>
          </a:prstGeom>
          <a:noFill/>
          <a:ln/>
        </p:spPr>
        <p:txBody>
          <a:bodyPr wrap="square" lIns="0" tIns="0" rIns="0" bIns="0" rtlCol="0" anchor="t"/>
          <a:lstStyle/>
          <a:p>
            <a:pPr algn="ctr" indent="0" marL="0">
              <a:lnSpc>
                <a:spcPts val="5550"/>
              </a:lnSpc>
              <a:buNone/>
            </a:pPr>
            <a:r>
              <a:rPr lang="en-US" sz="4450" dirty="0">
                <a:solidFill>
                  <a:srgbClr val="5A6ED8"/>
                </a:solidFill>
                <a:latin typeface="Roboto Medium" pitchFamily="34" charset="0"/>
                <a:ea typeface="Roboto Medium" pitchFamily="34" charset="-122"/>
                <a:cs typeface="Roboto Medium" pitchFamily="34" charset="-120"/>
              </a:rPr>
              <a:t>Generative AI Chatbots for Student Doubt Solving:</a:t>
            </a:r>
            <a:pPr algn="ct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 Revolutionizing Learning Support</a:t>
            </a:r>
            <a:endParaRPr lang="en-US" sz="4450" dirty="0"/>
          </a:p>
        </p:txBody>
      </p:sp>
      <p:sp>
        <p:nvSpPr>
          <p:cNvPr id="5" name="Text 1"/>
          <p:cNvSpPr/>
          <p:nvPr/>
        </p:nvSpPr>
        <p:spPr>
          <a:xfrm>
            <a:off x="6280190" y="5520928"/>
            <a:ext cx="7556421" cy="362903"/>
          </a:xfrm>
          <a:prstGeom prst="rect">
            <a:avLst/>
          </a:prstGeom>
          <a:noFill/>
          <a:ln/>
        </p:spPr>
        <p:txBody>
          <a:bodyPr wrap="none" lIns="0" tIns="0" rIns="0" bIns="0" rtlCol="0" anchor="t"/>
          <a:lstStyle/>
          <a:p>
            <a:pPr algn="ctr" indent="0" marL="0">
              <a:lnSpc>
                <a:spcPts val="2850"/>
              </a:lnSpc>
              <a:buNone/>
            </a:pPr>
            <a:r>
              <a:rPr lang="en-US" sz="1750" dirty="0">
                <a:solidFill>
                  <a:srgbClr val="CFD0D8"/>
                </a:solidFill>
                <a:latin typeface="Roboto" pitchFamily="34" charset="0"/>
                <a:ea typeface="Roboto" pitchFamily="34" charset="-122"/>
                <a:cs typeface="Roboto" pitchFamily="34" charset="-120"/>
              </a:rPr>
              <a:t>Transforming how students find answers and deepen understanding.</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2794" y="712827"/>
            <a:ext cx="7791212" cy="1207770"/>
          </a:xfrm>
          <a:prstGeom prst="rect">
            <a:avLst/>
          </a:prstGeom>
          <a:noFill/>
          <a:ln/>
        </p:spPr>
        <p:txBody>
          <a:bodyPr wrap="square" lIns="0" tIns="0" rIns="0" bIns="0" rtlCol="0" anchor="t"/>
          <a:lstStyle/>
          <a:p>
            <a:pPr algn="l" indent="0" marL="0">
              <a:lnSpc>
                <a:spcPts val="4750"/>
              </a:lnSpc>
              <a:buNone/>
            </a:pPr>
            <a:r>
              <a:rPr lang="en-US" sz="3800" dirty="0">
                <a:solidFill>
                  <a:srgbClr val="FFFFFF"/>
                </a:solidFill>
                <a:latin typeface="Roboto Medium" pitchFamily="34" charset="0"/>
                <a:ea typeface="Roboto Medium" pitchFamily="34" charset="-122"/>
                <a:cs typeface="Roboto Medium" pitchFamily="34" charset="-120"/>
              </a:rPr>
              <a:t>The Future of Student Doubt Solving with AI Chatbots</a:t>
            </a:r>
            <a:endParaRPr lang="en-US" sz="3800" dirty="0"/>
          </a:p>
        </p:txBody>
      </p:sp>
      <p:sp>
        <p:nvSpPr>
          <p:cNvPr id="4" name="Text 1"/>
          <p:cNvSpPr/>
          <p:nvPr/>
        </p:nvSpPr>
        <p:spPr>
          <a:xfrm>
            <a:off x="6162794" y="2210395"/>
            <a:ext cx="7791212" cy="309086"/>
          </a:xfrm>
          <a:prstGeom prst="rect">
            <a:avLst/>
          </a:prstGeom>
          <a:noFill/>
          <a:ln/>
        </p:spPr>
        <p:txBody>
          <a:bodyPr wrap="none" lIns="0" tIns="0" rIns="0" bIns="0" rtlCol="0" anchor="t"/>
          <a:lstStyle/>
          <a:p>
            <a:pPr algn="l" indent="0" marL="0">
              <a:lnSpc>
                <a:spcPts val="2400"/>
              </a:lnSpc>
              <a:buNone/>
            </a:pPr>
            <a:r>
              <a:rPr lang="en-US" sz="1500" dirty="0">
                <a:solidFill>
                  <a:srgbClr val="CFD0D8"/>
                </a:solidFill>
                <a:latin typeface="Roboto" pitchFamily="34" charset="0"/>
                <a:ea typeface="Roboto" pitchFamily="34" charset="-122"/>
                <a:cs typeface="Roboto" pitchFamily="34" charset="-120"/>
              </a:rPr>
              <a:t>The landscape of student support is poised for transformative change:</a:t>
            </a:r>
            <a:endParaRPr lang="en-US" sz="1500" dirty="0"/>
          </a:p>
        </p:txBody>
      </p:sp>
      <p:sp>
        <p:nvSpPr>
          <p:cNvPr id="5" name="Text 2"/>
          <p:cNvSpPr/>
          <p:nvPr/>
        </p:nvSpPr>
        <p:spPr>
          <a:xfrm>
            <a:off x="6162794" y="2736890"/>
            <a:ext cx="7791212" cy="618173"/>
          </a:xfrm>
          <a:prstGeom prst="rect">
            <a:avLst/>
          </a:prstGeom>
          <a:noFill/>
          <a:ln/>
        </p:spPr>
        <p:txBody>
          <a:bodyPr wrap="square" lIns="0" tIns="0" rIns="0" bIns="0" rtlCol="0" anchor="t"/>
          <a:lstStyle/>
          <a:p>
            <a:pPr algn="l" marL="342900" indent="-342900">
              <a:lnSpc>
                <a:spcPts val="2400"/>
              </a:lnSpc>
              <a:buSzPct val="100000"/>
              <a:buChar char="•"/>
            </a:pPr>
            <a:r>
              <a:rPr lang="en-US" sz="1500" b="1" dirty="0">
                <a:solidFill>
                  <a:srgbClr val="CFD0D8"/>
                </a:solidFill>
                <a:latin typeface="Roboto" pitchFamily="34" charset="0"/>
                <a:ea typeface="Roboto" pitchFamily="34" charset="-122"/>
                <a:cs typeface="Roboto" pitchFamily="34" charset="-120"/>
              </a:rPr>
              <a:t>Increasing Adoption:</a:t>
            </a:r>
            <a:pPr algn="l" indent="0" marL="0">
              <a:lnSpc>
                <a:spcPts val="2400"/>
              </a:lnSpc>
              <a:buNone/>
            </a:pPr>
            <a:r>
              <a:rPr lang="en-US" sz="1500" dirty="0">
                <a:solidFill>
                  <a:srgbClr val="CFD0D8"/>
                </a:solidFill>
                <a:latin typeface="Roboto" pitchFamily="34" charset="0"/>
                <a:ea typeface="Roboto" pitchFamily="34" charset="-122"/>
                <a:cs typeface="Roboto" pitchFamily="34" charset="-120"/>
              </a:rPr>
              <a:t> Expect widespread integration and sophistication of AI tutors across all educational levels.</a:t>
            </a:r>
            <a:endParaRPr lang="en-US" sz="1500" dirty="0"/>
          </a:p>
        </p:txBody>
      </p:sp>
      <p:sp>
        <p:nvSpPr>
          <p:cNvPr id="6" name="Text 3"/>
          <p:cNvSpPr/>
          <p:nvPr/>
        </p:nvSpPr>
        <p:spPr>
          <a:xfrm>
            <a:off x="6162794" y="3422690"/>
            <a:ext cx="7791212" cy="618173"/>
          </a:xfrm>
          <a:prstGeom prst="rect">
            <a:avLst/>
          </a:prstGeom>
          <a:noFill/>
          <a:ln/>
        </p:spPr>
        <p:txBody>
          <a:bodyPr wrap="square" lIns="0" tIns="0" rIns="0" bIns="0" rtlCol="0" anchor="t"/>
          <a:lstStyle/>
          <a:p>
            <a:pPr algn="l" marL="342900" indent="-342900">
              <a:lnSpc>
                <a:spcPts val="2400"/>
              </a:lnSpc>
              <a:buSzPct val="100000"/>
              <a:buChar char="•"/>
            </a:pPr>
            <a:r>
              <a:rPr lang="en-US" sz="1500" b="1" dirty="0">
                <a:solidFill>
                  <a:srgbClr val="CFD0D8"/>
                </a:solidFill>
                <a:latin typeface="Roboto" pitchFamily="34" charset="0"/>
                <a:ea typeface="Roboto" pitchFamily="34" charset="-122"/>
                <a:cs typeface="Roboto" pitchFamily="34" charset="-120"/>
              </a:rPr>
              <a:t>Personalized Learning at Scale:</a:t>
            </a:r>
            <a:pPr algn="l" indent="0" marL="0">
              <a:lnSpc>
                <a:spcPts val="2400"/>
              </a:lnSpc>
              <a:buNone/>
            </a:pPr>
            <a:r>
              <a:rPr lang="en-US" sz="1500" dirty="0">
                <a:solidFill>
                  <a:srgbClr val="CFD0D8"/>
                </a:solidFill>
                <a:latin typeface="Roboto" pitchFamily="34" charset="0"/>
                <a:ea typeface="Roboto" pitchFamily="34" charset="-122"/>
                <a:cs typeface="Roboto" pitchFamily="34" charset="-120"/>
              </a:rPr>
              <a:t> AI holds immense potential to individualize learning experiences and significantly reduce achievement gaps.</a:t>
            </a:r>
            <a:endParaRPr lang="en-US" sz="1500" dirty="0"/>
          </a:p>
        </p:txBody>
      </p:sp>
      <p:sp>
        <p:nvSpPr>
          <p:cNvPr id="7" name="Text 4"/>
          <p:cNvSpPr/>
          <p:nvPr/>
        </p:nvSpPr>
        <p:spPr>
          <a:xfrm>
            <a:off x="6162794" y="4108490"/>
            <a:ext cx="7791212" cy="618173"/>
          </a:xfrm>
          <a:prstGeom prst="rect">
            <a:avLst/>
          </a:prstGeom>
          <a:noFill/>
          <a:ln/>
        </p:spPr>
        <p:txBody>
          <a:bodyPr wrap="square" lIns="0" tIns="0" rIns="0" bIns="0" rtlCol="0" anchor="t"/>
          <a:lstStyle/>
          <a:p>
            <a:pPr algn="l" marL="342900" indent="-342900">
              <a:lnSpc>
                <a:spcPts val="2400"/>
              </a:lnSpc>
              <a:buSzPct val="100000"/>
              <a:buChar char="•"/>
            </a:pPr>
            <a:r>
              <a:rPr lang="en-US" sz="1500" b="1" dirty="0">
                <a:solidFill>
                  <a:srgbClr val="CFD0D8"/>
                </a:solidFill>
                <a:latin typeface="Roboto" pitchFamily="34" charset="0"/>
                <a:ea typeface="Roboto" pitchFamily="34" charset="-122"/>
                <a:cs typeface="Roboto" pitchFamily="34" charset="-120"/>
              </a:rPr>
              <a:t>Ongoing Research:</a:t>
            </a:r>
            <a:pPr algn="l" indent="0" marL="0">
              <a:lnSpc>
                <a:spcPts val="2400"/>
              </a:lnSpc>
              <a:buNone/>
            </a:pPr>
            <a:r>
              <a:rPr lang="en-US" sz="1500" dirty="0">
                <a:solidFill>
                  <a:srgbClr val="CFD0D8"/>
                </a:solidFill>
                <a:latin typeface="Roboto" pitchFamily="34" charset="0"/>
                <a:ea typeface="Roboto" pitchFamily="34" charset="-122"/>
                <a:cs typeface="Roboto" pitchFamily="34" charset="-120"/>
              </a:rPr>
              <a:t> Continuous validation of impact and optimization of chatbot design will refine their effectiveness.</a:t>
            </a:r>
            <a:endParaRPr lang="en-US" sz="1500" dirty="0"/>
          </a:p>
        </p:txBody>
      </p:sp>
      <p:sp>
        <p:nvSpPr>
          <p:cNvPr id="8" name="Text 5"/>
          <p:cNvSpPr/>
          <p:nvPr/>
        </p:nvSpPr>
        <p:spPr>
          <a:xfrm>
            <a:off x="6162794" y="5016460"/>
            <a:ext cx="7791212" cy="2500313"/>
          </a:xfrm>
          <a:prstGeom prst="rect">
            <a:avLst/>
          </a:prstGeom>
          <a:noFill/>
          <a:ln/>
        </p:spPr>
        <p:txBody>
          <a:bodyPr wrap="square" lIns="0" tIns="0" rIns="0" bIns="0" rtlCol="0" anchor="t"/>
          <a:lstStyle/>
          <a:p>
            <a:pPr algn="ctr" indent="0" marL="0">
              <a:lnSpc>
                <a:spcPts val="6550"/>
              </a:lnSpc>
              <a:buNone/>
            </a:pPr>
            <a:r>
              <a:rPr lang="en-US" sz="5250" dirty="0">
                <a:solidFill>
                  <a:srgbClr val="FFFFFF"/>
                </a:solidFill>
                <a:latin typeface="Roboto Medium" pitchFamily="34" charset="0"/>
                <a:ea typeface="Roboto Medium" pitchFamily="34" charset="-122"/>
                <a:cs typeface="Roboto Medium" pitchFamily="34" charset="-120"/>
              </a:rPr>
              <a:t>Embrace AI chatbots as partners in empowering student learning journeys.</a:t>
            </a:r>
            <a:endParaRPr lang="en-US" sz="52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769388"/>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The Growing Need for Instant, Personalized Student Support</a:t>
            </a:r>
            <a:endParaRPr lang="en-US" sz="4450" dirty="0"/>
          </a:p>
        </p:txBody>
      </p:sp>
      <p:sp>
        <p:nvSpPr>
          <p:cNvPr id="3" name="Shape 1"/>
          <p:cNvSpPr/>
          <p:nvPr/>
        </p:nvSpPr>
        <p:spPr>
          <a:xfrm>
            <a:off x="793790" y="3640574"/>
            <a:ext cx="4196358" cy="2819519"/>
          </a:xfrm>
          <a:prstGeom prst="roundRect">
            <a:avLst>
              <a:gd name="adj" fmla="val 3379"/>
            </a:avLst>
          </a:prstGeom>
          <a:solidFill>
            <a:srgbClr val="000018">
              <a:alpha val="95000"/>
            </a:srgbClr>
          </a:solidFill>
          <a:ln w="30480">
            <a:solidFill>
              <a:srgbClr val="313E80"/>
            </a:solidFill>
            <a:prstDash val="solid"/>
          </a:ln>
        </p:spPr>
      </p:sp>
      <p:sp>
        <p:nvSpPr>
          <p:cNvPr id="4" name="Shape 2"/>
          <p:cNvSpPr/>
          <p:nvPr/>
        </p:nvSpPr>
        <p:spPr>
          <a:xfrm>
            <a:off x="793790" y="3640574"/>
            <a:ext cx="121920" cy="2819519"/>
          </a:xfrm>
          <a:prstGeom prst="roundRect">
            <a:avLst>
              <a:gd name="adj" fmla="val 78139"/>
            </a:avLst>
          </a:prstGeom>
          <a:solidFill>
            <a:srgbClr val="5A6ED8"/>
          </a:solidFill>
          <a:ln/>
        </p:spPr>
      </p:sp>
      <p:sp>
        <p:nvSpPr>
          <p:cNvPr id="5" name="Text 3"/>
          <p:cNvSpPr/>
          <p:nvPr/>
        </p:nvSpPr>
        <p:spPr>
          <a:xfrm>
            <a:off x="1173004" y="3897868"/>
            <a:ext cx="3559850" cy="708660"/>
          </a:xfrm>
          <a:prstGeom prst="rect">
            <a:avLst/>
          </a:prstGeom>
          <a:noFill/>
          <a:ln/>
        </p:spPr>
        <p:txBody>
          <a:bodyPr wrap="squar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Surge in AI Tutoring Adoption</a:t>
            </a:r>
            <a:endParaRPr lang="en-US" sz="2200" dirty="0"/>
          </a:p>
        </p:txBody>
      </p:sp>
      <p:sp>
        <p:nvSpPr>
          <p:cNvPr id="6" name="Text 4"/>
          <p:cNvSpPr/>
          <p:nvPr/>
        </p:nvSpPr>
        <p:spPr>
          <a:xfrm>
            <a:off x="1173004" y="4742617"/>
            <a:ext cx="3559850"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Over 1 million K-12 students are already using AI tutoring tools like Khanmigo, signaling a massive shift in learning support.</a:t>
            </a:r>
            <a:endParaRPr lang="en-US" sz="1750" dirty="0"/>
          </a:p>
        </p:txBody>
      </p:sp>
      <p:sp>
        <p:nvSpPr>
          <p:cNvPr id="7" name="Shape 5"/>
          <p:cNvSpPr/>
          <p:nvPr/>
        </p:nvSpPr>
        <p:spPr>
          <a:xfrm>
            <a:off x="5216962" y="3640574"/>
            <a:ext cx="4196358" cy="2819519"/>
          </a:xfrm>
          <a:prstGeom prst="roundRect">
            <a:avLst>
              <a:gd name="adj" fmla="val 3379"/>
            </a:avLst>
          </a:prstGeom>
          <a:solidFill>
            <a:srgbClr val="000018">
              <a:alpha val="95000"/>
            </a:srgbClr>
          </a:solidFill>
          <a:ln w="30480">
            <a:solidFill>
              <a:srgbClr val="313E80"/>
            </a:solidFill>
            <a:prstDash val="solid"/>
          </a:ln>
        </p:spPr>
      </p:sp>
      <p:sp>
        <p:nvSpPr>
          <p:cNvPr id="8" name="Shape 6"/>
          <p:cNvSpPr/>
          <p:nvPr/>
        </p:nvSpPr>
        <p:spPr>
          <a:xfrm>
            <a:off x="5216962" y="3640574"/>
            <a:ext cx="121920" cy="2819519"/>
          </a:xfrm>
          <a:prstGeom prst="roundRect">
            <a:avLst>
              <a:gd name="adj" fmla="val 78139"/>
            </a:avLst>
          </a:prstGeom>
          <a:solidFill>
            <a:srgbClr val="5A6ED8"/>
          </a:solidFill>
          <a:ln/>
        </p:spPr>
      </p:sp>
      <p:sp>
        <p:nvSpPr>
          <p:cNvPr id="9" name="Text 7"/>
          <p:cNvSpPr/>
          <p:nvPr/>
        </p:nvSpPr>
        <p:spPr>
          <a:xfrm>
            <a:off x="5596176" y="3897868"/>
            <a:ext cx="3559850" cy="708660"/>
          </a:xfrm>
          <a:prstGeom prst="rect">
            <a:avLst/>
          </a:prstGeom>
          <a:noFill/>
          <a:ln/>
        </p:spPr>
        <p:txBody>
          <a:bodyPr wrap="squar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24/7 Accessibility &amp; Cost-Effectiveness</a:t>
            </a:r>
            <a:endParaRPr lang="en-US" sz="2200" dirty="0"/>
          </a:p>
        </p:txBody>
      </p:sp>
      <p:sp>
        <p:nvSpPr>
          <p:cNvPr id="10" name="Text 8"/>
          <p:cNvSpPr/>
          <p:nvPr/>
        </p:nvSpPr>
        <p:spPr>
          <a:xfrm>
            <a:off x="5596176" y="4742617"/>
            <a:ext cx="3559850"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Traditional tutoring is often limited by availability and cost, while AI offers constant, affordable access to help, anytime, anywhere.</a:t>
            </a:r>
            <a:endParaRPr lang="en-US" sz="1750" dirty="0"/>
          </a:p>
        </p:txBody>
      </p:sp>
      <p:sp>
        <p:nvSpPr>
          <p:cNvPr id="11" name="Shape 9"/>
          <p:cNvSpPr/>
          <p:nvPr/>
        </p:nvSpPr>
        <p:spPr>
          <a:xfrm>
            <a:off x="9640133" y="3640574"/>
            <a:ext cx="4196358" cy="2819519"/>
          </a:xfrm>
          <a:prstGeom prst="roundRect">
            <a:avLst>
              <a:gd name="adj" fmla="val 3379"/>
            </a:avLst>
          </a:prstGeom>
          <a:solidFill>
            <a:srgbClr val="000018">
              <a:alpha val="95000"/>
            </a:srgbClr>
          </a:solidFill>
          <a:ln w="30480">
            <a:solidFill>
              <a:srgbClr val="313E80"/>
            </a:solidFill>
            <a:prstDash val="solid"/>
          </a:ln>
        </p:spPr>
      </p:sp>
      <p:sp>
        <p:nvSpPr>
          <p:cNvPr id="12" name="Shape 10"/>
          <p:cNvSpPr/>
          <p:nvPr/>
        </p:nvSpPr>
        <p:spPr>
          <a:xfrm>
            <a:off x="9640133" y="3640574"/>
            <a:ext cx="121920" cy="2819519"/>
          </a:xfrm>
          <a:prstGeom prst="roundRect">
            <a:avLst>
              <a:gd name="adj" fmla="val 78139"/>
            </a:avLst>
          </a:prstGeom>
          <a:solidFill>
            <a:srgbClr val="5A6ED8"/>
          </a:solidFill>
          <a:ln/>
        </p:spPr>
      </p:sp>
      <p:sp>
        <p:nvSpPr>
          <p:cNvPr id="13" name="Text 11"/>
          <p:cNvSpPr/>
          <p:nvPr/>
        </p:nvSpPr>
        <p:spPr>
          <a:xfrm>
            <a:off x="10019348" y="3897868"/>
            <a:ext cx="2903101"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Overcoming Hesitation</a:t>
            </a:r>
            <a:endParaRPr lang="en-US" sz="2200" dirty="0"/>
          </a:p>
        </p:txBody>
      </p:sp>
      <p:sp>
        <p:nvSpPr>
          <p:cNvPr id="14" name="Text 12"/>
          <p:cNvSpPr/>
          <p:nvPr/>
        </p:nvSpPr>
        <p:spPr>
          <a:xfrm>
            <a:off x="10019348" y="4388287"/>
            <a:ext cx="3559850" cy="1814513"/>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Many students hesitate to ask questions in class. Chatbots provide an anonymous, low-pressure environment for immediate, private assistance.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59237" y="441127"/>
            <a:ext cx="6043136" cy="499229"/>
          </a:xfrm>
          <a:prstGeom prst="rect">
            <a:avLst/>
          </a:prstGeom>
          <a:noFill/>
          <a:ln/>
        </p:spPr>
        <p:txBody>
          <a:bodyPr wrap="none" lIns="0" tIns="0" rIns="0" bIns="0" rtlCol="0" anchor="t"/>
          <a:lstStyle/>
          <a:p>
            <a:pPr algn="l" indent="0" marL="0">
              <a:lnSpc>
                <a:spcPts val="3900"/>
              </a:lnSpc>
              <a:buNone/>
            </a:pPr>
            <a:r>
              <a:rPr lang="en-US" sz="3100" dirty="0">
                <a:solidFill>
                  <a:srgbClr val="FFFFFF"/>
                </a:solidFill>
                <a:latin typeface="Roboto Medium" pitchFamily="34" charset="0"/>
                <a:ea typeface="Roboto Medium" pitchFamily="34" charset="-122"/>
                <a:cs typeface="Roboto Medium" pitchFamily="34" charset="-120"/>
              </a:rPr>
              <a:t>What Are Generative AI Chatbots?</a:t>
            </a:r>
            <a:endParaRPr lang="en-US" sz="3100" dirty="0"/>
          </a:p>
        </p:txBody>
      </p:sp>
      <p:sp>
        <p:nvSpPr>
          <p:cNvPr id="3" name="Text 1"/>
          <p:cNvSpPr/>
          <p:nvPr/>
        </p:nvSpPr>
        <p:spPr>
          <a:xfrm>
            <a:off x="559237" y="1323737"/>
            <a:ext cx="6561058" cy="511254"/>
          </a:xfrm>
          <a:prstGeom prst="rect">
            <a:avLst/>
          </a:prstGeom>
          <a:noFill/>
          <a:ln/>
        </p:spPr>
        <p:txBody>
          <a:bodyPr wrap="square" lIns="0" tIns="0" rIns="0" bIns="0" rtlCol="0" anchor="t"/>
          <a:lstStyle/>
          <a:p>
            <a:pPr algn="l" indent="0" marL="0">
              <a:lnSpc>
                <a:spcPts val="2000"/>
              </a:lnSpc>
              <a:buNone/>
            </a:pPr>
            <a:r>
              <a:rPr lang="en-US" sz="1250" dirty="0">
                <a:solidFill>
                  <a:srgbClr val="CFD0D8"/>
                </a:solidFill>
                <a:latin typeface="Roboto" pitchFamily="34" charset="0"/>
                <a:ea typeface="Roboto" pitchFamily="34" charset="-122"/>
                <a:cs typeface="Roboto" pitchFamily="34" charset="-120"/>
              </a:rPr>
              <a:t>Generative AI chatbots are sophisticated conversational agents powered by large language models (LLMs) that leverage deep learning techniques.</a:t>
            </a:r>
            <a:endParaRPr lang="en-US" sz="1250" dirty="0"/>
          </a:p>
        </p:txBody>
      </p:sp>
      <p:sp>
        <p:nvSpPr>
          <p:cNvPr id="4" name="Text 2"/>
          <p:cNvSpPr/>
          <p:nvPr/>
        </p:nvSpPr>
        <p:spPr>
          <a:xfrm>
            <a:off x="559237" y="1978700"/>
            <a:ext cx="6561058" cy="255627"/>
          </a:xfrm>
          <a:prstGeom prst="rect">
            <a:avLst/>
          </a:prstGeom>
          <a:noFill/>
          <a:ln/>
        </p:spPr>
        <p:txBody>
          <a:bodyPr wrap="none" lIns="0" tIns="0" rIns="0" bIns="0" rtlCol="0" anchor="t"/>
          <a:lstStyle/>
          <a:p>
            <a:pPr algn="l" indent="0" marL="0">
              <a:lnSpc>
                <a:spcPts val="2000"/>
              </a:lnSpc>
              <a:buNone/>
            </a:pPr>
            <a:r>
              <a:rPr lang="en-US" sz="1250" dirty="0">
                <a:solidFill>
                  <a:srgbClr val="CFD0D8"/>
                </a:solidFill>
                <a:latin typeface="Roboto" pitchFamily="34" charset="0"/>
                <a:ea typeface="Roboto" pitchFamily="34" charset="-122"/>
                <a:cs typeface="Roboto" pitchFamily="34" charset="-120"/>
              </a:rPr>
              <a:t>They are designed to simulate human-like conversation, enabling them to:</a:t>
            </a:r>
            <a:endParaRPr lang="en-US" sz="1250" dirty="0"/>
          </a:p>
        </p:txBody>
      </p:sp>
      <p:sp>
        <p:nvSpPr>
          <p:cNvPr id="5" name="Text 3"/>
          <p:cNvSpPr/>
          <p:nvPr/>
        </p:nvSpPr>
        <p:spPr>
          <a:xfrm>
            <a:off x="559237" y="2378035"/>
            <a:ext cx="6561058" cy="255627"/>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CFD0D8"/>
                </a:solidFill>
                <a:latin typeface="Roboto" pitchFamily="34" charset="0"/>
                <a:ea typeface="Roboto" pitchFamily="34" charset="-122"/>
                <a:cs typeface="Roboto" pitchFamily="34" charset="-120"/>
              </a:rPr>
              <a:t>Answer complex questions</a:t>
            </a:r>
            <a:endParaRPr lang="en-US" sz="1250" dirty="0"/>
          </a:p>
        </p:txBody>
      </p:sp>
      <p:sp>
        <p:nvSpPr>
          <p:cNvPr id="6" name="Text 4"/>
          <p:cNvSpPr/>
          <p:nvPr/>
        </p:nvSpPr>
        <p:spPr>
          <a:xfrm>
            <a:off x="559237" y="2689503"/>
            <a:ext cx="6561058" cy="255627"/>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CFD0D8"/>
                </a:solidFill>
                <a:latin typeface="Roboto" pitchFamily="34" charset="0"/>
                <a:ea typeface="Roboto" pitchFamily="34" charset="-122"/>
                <a:cs typeface="Roboto" pitchFamily="34" charset="-120"/>
              </a:rPr>
              <a:t>Explain challenging concepts</a:t>
            </a:r>
            <a:endParaRPr lang="en-US" sz="1250" dirty="0"/>
          </a:p>
        </p:txBody>
      </p:sp>
      <p:sp>
        <p:nvSpPr>
          <p:cNvPr id="7" name="Text 5"/>
          <p:cNvSpPr/>
          <p:nvPr/>
        </p:nvSpPr>
        <p:spPr>
          <a:xfrm>
            <a:off x="559237" y="3000970"/>
            <a:ext cx="6561058" cy="255627"/>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CFD0D8"/>
                </a:solidFill>
                <a:latin typeface="Roboto" pitchFamily="34" charset="0"/>
                <a:ea typeface="Roboto" pitchFamily="34" charset="-122"/>
                <a:cs typeface="Roboto" pitchFamily="34" charset="-120"/>
              </a:rPr>
              <a:t>Guide students through learning processes</a:t>
            </a:r>
            <a:endParaRPr lang="en-US" sz="1250" dirty="0"/>
          </a:p>
        </p:txBody>
      </p:sp>
      <p:pic>
        <p:nvPicPr>
          <p:cNvPr id="8" name="Image 0" descr="preencoded.png">    </p:cNvPr>
          <p:cNvPicPr>
            <a:picLocks noChangeAspect="1"/>
          </p:cNvPicPr>
          <p:nvPr/>
        </p:nvPicPr>
        <p:blipFill>
          <a:blip r:embed="rId1"/>
          <a:stretch>
            <a:fillRect/>
          </a:stretch>
        </p:blipFill>
        <p:spPr>
          <a:xfrm>
            <a:off x="7517725" y="1359694"/>
            <a:ext cx="4172545" cy="4172545"/>
          </a:xfrm>
          <a:prstGeom prst="rect">
            <a:avLst/>
          </a:prstGeom>
        </p:spPr>
      </p:pic>
      <p:sp>
        <p:nvSpPr>
          <p:cNvPr id="9" name="Text 6"/>
          <p:cNvSpPr/>
          <p:nvPr/>
        </p:nvSpPr>
        <p:spPr>
          <a:xfrm>
            <a:off x="7517725" y="5711904"/>
            <a:ext cx="6561058" cy="511254"/>
          </a:xfrm>
          <a:prstGeom prst="rect">
            <a:avLst/>
          </a:prstGeom>
          <a:noFill/>
          <a:ln/>
        </p:spPr>
        <p:txBody>
          <a:bodyPr wrap="square" lIns="0" tIns="0" rIns="0" bIns="0" rtlCol="0" anchor="t"/>
          <a:lstStyle/>
          <a:p>
            <a:pPr algn="l" indent="0" marL="0">
              <a:lnSpc>
                <a:spcPts val="2000"/>
              </a:lnSpc>
              <a:buNone/>
            </a:pPr>
            <a:r>
              <a:rPr lang="en-US" sz="1250" b="1" dirty="0">
                <a:solidFill>
                  <a:srgbClr val="CFD0D8"/>
                </a:solidFill>
                <a:latin typeface="Roboto" pitchFamily="34" charset="0"/>
                <a:ea typeface="Roboto" pitchFamily="34" charset="-122"/>
                <a:cs typeface="Roboto" pitchFamily="34" charset="-120"/>
              </a:rPr>
              <a:t>Examples in Education:</a:t>
            </a:r>
            <a:endParaRPr lang="en-US" sz="1250" dirty="0"/>
          </a:p>
        </p:txBody>
      </p:sp>
      <p:sp>
        <p:nvSpPr>
          <p:cNvPr id="10" name="Text 7"/>
          <p:cNvSpPr/>
          <p:nvPr/>
        </p:nvSpPr>
        <p:spPr>
          <a:xfrm>
            <a:off x="7517725" y="6366867"/>
            <a:ext cx="6561058" cy="255627"/>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CFD0D8"/>
                </a:solidFill>
                <a:latin typeface="Roboto" pitchFamily="34" charset="0"/>
                <a:ea typeface="Roboto" pitchFamily="34" charset="-122"/>
                <a:cs typeface="Roboto" pitchFamily="34" charset="-120"/>
              </a:rPr>
              <a:t>ChatGPT’s Study Mode</a:t>
            </a:r>
            <a:endParaRPr lang="en-US" sz="1250" dirty="0"/>
          </a:p>
        </p:txBody>
      </p:sp>
      <p:sp>
        <p:nvSpPr>
          <p:cNvPr id="11" name="Text 8"/>
          <p:cNvSpPr/>
          <p:nvPr/>
        </p:nvSpPr>
        <p:spPr>
          <a:xfrm>
            <a:off x="7517725" y="6678335"/>
            <a:ext cx="6561058" cy="255627"/>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CFD0D8"/>
                </a:solidFill>
                <a:latin typeface="Roboto" pitchFamily="34" charset="0"/>
                <a:ea typeface="Roboto" pitchFamily="34" charset="-122"/>
                <a:cs typeface="Roboto" pitchFamily="34" charset="-120"/>
              </a:rPr>
              <a:t>Google Gemini’s Guided Learning</a:t>
            </a:r>
            <a:endParaRPr lang="en-US" sz="1250" dirty="0"/>
          </a:p>
        </p:txBody>
      </p:sp>
      <p:sp>
        <p:nvSpPr>
          <p:cNvPr id="12" name="Text 9"/>
          <p:cNvSpPr/>
          <p:nvPr/>
        </p:nvSpPr>
        <p:spPr>
          <a:xfrm>
            <a:off x="7517725" y="6989802"/>
            <a:ext cx="6561058" cy="255627"/>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CFD0D8"/>
                </a:solidFill>
                <a:latin typeface="Roboto" pitchFamily="34" charset="0"/>
                <a:ea typeface="Roboto" pitchFamily="34" charset="-122"/>
                <a:cs typeface="Roboto" pitchFamily="34" charset="-120"/>
              </a:rPr>
              <a:t>Anthropic’s Claude tutor</a:t>
            </a:r>
            <a:endParaRPr lang="en-US" sz="1250" dirty="0"/>
          </a:p>
        </p:txBody>
      </p:sp>
      <p:sp>
        <p:nvSpPr>
          <p:cNvPr id="13" name="Text 10"/>
          <p:cNvSpPr/>
          <p:nvPr/>
        </p:nvSpPr>
        <p:spPr>
          <a:xfrm>
            <a:off x="7517725" y="7389138"/>
            <a:ext cx="6561058" cy="255627"/>
          </a:xfrm>
          <a:prstGeom prst="rect">
            <a:avLst/>
          </a:prstGeom>
          <a:noFill/>
          <a:ln/>
        </p:spPr>
        <p:txBody>
          <a:bodyPr wrap="none" lIns="0" tIns="0" rIns="0" bIns="0" rtlCol="0" anchor="t"/>
          <a:lstStyle/>
          <a:p>
            <a:pPr algn="l" indent="0" marL="0">
              <a:lnSpc>
                <a:spcPts val="2000"/>
              </a:lnSpc>
              <a:buNone/>
            </a:pP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14018" y="561023"/>
            <a:ext cx="13202364" cy="1275159"/>
          </a:xfrm>
          <a:prstGeom prst="rect">
            <a:avLst/>
          </a:prstGeom>
          <a:noFill/>
          <a:ln/>
        </p:spPr>
        <p:txBody>
          <a:bodyPr wrap="square" lIns="0" tIns="0" rIns="0" bIns="0" rtlCol="0" anchor="t"/>
          <a:lstStyle/>
          <a:p>
            <a:pPr algn="l" indent="0" marL="0">
              <a:lnSpc>
                <a:spcPts val="5000"/>
              </a:lnSpc>
              <a:buNone/>
            </a:pPr>
            <a:r>
              <a:rPr lang="en-US" sz="4000" dirty="0">
                <a:solidFill>
                  <a:srgbClr val="FFFFFF"/>
                </a:solidFill>
                <a:latin typeface="Roboto Medium" pitchFamily="34" charset="0"/>
                <a:ea typeface="Roboto Medium" pitchFamily="34" charset="-122"/>
                <a:cs typeface="Roboto Medium" pitchFamily="34" charset="-120"/>
              </a:rPr>
              <a:t>AI as a Tutor, Mentor, and Coach: Multifaceted Educational Roles</a:t>
            </a:r>
            <a:endParaRPr lang="en-US" sz="4000" dirty="0"/>
          </a:p>
        </p:txBody>
      </p:sp>
      <p:sp>
        <p:nvSpPr>
          <p:cNvPr id="3" name="Text 1"/>
          <p:cNvSpPr/>
          <p:nvPr/>
        </p:nvSpPr>
        <p:spPr>
          <a:xfrm>
            <a:off x="714018" y="2244209"/>
            <a:ext cx="13202364" cy="326469"/>
          </a:xfrm>
          <a:prstGeom prst="rect">
            <a:avLst/>
          </a:prstGeom>
          <a:noFill/>
          <a:ln/>
        </p:spPr>
        <p:txBody>
          <a:bodyPr wrap="non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Generative AI chatbots can play diverse and complementary roles in a student's learning journey:</a:t>
            </a:r>
            <a:endParaRPr lang="en-US" sz="1600" dirty="0"/>
          </a:p>
        </p:txBody>
      </p:sp>
      <p:sp>
        <p:nvSpPr>
          <p:cNvPr id="4" name="Shape 2"/>
          <p:cNvSpPr/>
          <p:nvPr/>
        </p:nvSpPr>
        <p:spPr>
          <a:xfrm>
            <a:off x="714018" y="2800112"/>
            <a:ext cx="6499146" cy="2333149"/>
          </a:xfrm>
          <a:prstGeom prst="roundRect">
            <a:avLst>
              <a:gd name="adj" fmla="val 3673"/>
            </a:avLst>
          </a:prstGeom>
          <a:solidFill>
            <a:srgbClr val="182567"/>
          </a:solidFill>
          <a:ln w="7620">
            <a:solidFill>
              <a:srgbClr val="313E80"/>
            </a:solidFill>
            <a:prstDash val="solid"/>
          </a:ln>
        </p:spPr>
      </p:sp>
      <p:sp>
        <p:nvSpPr>
          <p:cNvPr id="5" name="Shape 3"/>
          <p:cNvSpPr/>
          <p:nvPr/>
        </p:nvSpPr>
        <p:spPr>
          <a:xfrm>
            <a:off x="925592" y="3011686"/>
            <a:ext cx="611981" cy="611981"/>
          </a:xfrm>
          <a:prstGeom prst="roundRect">
            <a:avLst>
              <a:gd name="adj" fmla="val 14940146"/>
            </a:avLst>
          </a:prstGeom>
          <a:solidFill>
            <a:srgbClr val="5A6ED8"/>
          </a:solidFill>
          <a:ln/>
        </p:spPr>
      </p:sp>
      <p:pic>
        <p:nvPicPr>
          <p:cNvPr id="6" name="Image 0" descr="preencoded.png">    </p:cNvPr>
          <p:cNvPicPr>
            <a:picLocks noChangeAspect="1"/>
          </p:cNvPicPr>
          <p:nvPr/>
        </p:nvPicPr>
        <p:blipFill>
          <a:blip r:embed="rId1"/>
          <a:stretch>
            <a:fillRect/>
          </a:stretch>
        </p:blipFill>
        <p:spPr>
          <a:xfrm>
            <a:off x="1093827" y="3145512"/>
            <a:ext cx="275392" cy="344210"/>
          </a:xfrm>
          <a:prstGeom prst="rect">
            <a:avLst/>
          </a:prstGeom>
        </p:spPr>
      </p:pic>
      <p:sp>
        <p:nvSpPr>
          <p:cNvPr id="7" name="Text 4"/>
          <p:cNvSpPr/>
          <p:nvPr/>
        </p:nvSpPr>
        <p:spPr>
          <a:xfrm>
            <a:off x="925592" y="3827621"/>
            <a:ext cx="2550081" cy="318730"/>
          </a:xfrm>
          <a:prstGeom prst="rect">
            <a:avLst/>
          </a:prstGeom>
          <a:noFill/>
          <a:ln/>
        </p:spPr>
        <p:txBody>
          <a:bodyPr wrap="none" lIns="0" tIns="0" rIns="0" bIns="0" rtlCol="0" anchor="t"/>
          <a:lstStyle/>
          <a:p>
            <a:pPr algn="l" indent="0" marL="0">
              <a:lnSpc>
                <a:spcPts val="2500"/>
              </a:lnSpc>
              <a:buNone/>
            </a:pPr>
            <a:r>
              <a:rPr lang="en-US" sz="2000" dirty="0">
                <a:solidFill>
                  <a:srgbClr val="CFD0D8"/>
                </a:solidFill>
                <a:latin typeface="Roboto Medium" pitchFamily="34" charset="0"/>
                <a:ea typeface="Roboto Medium" pitchFamily="34" charset="-122"/>
                <a:cs typeface="Roboto Medium" pitchFamily="34" charset="-120"/>
              </a:rPr>
              <a:t>Tutor</a:t>
            </a:r>
            <a:endParaRPr lang="en-US" sz="2000" dirty="0"/>
          </a:p>
        </p:txBody>
      </p:sp>
      <p:sp>
        <p:nvSpPr>
          <p:cNvPr id="8" name="Text 5"/>
          <p:cNvSpPr/>
          <p:nvPr/>
        </p:nvSpPr>
        <p:spPr>
          <a:xfrm>
            <a:off x="925592" y="4268748"/>
            <a:ext cx="6075998" cy="65293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Provides personalized explanations, uses analogies, and applies Socratic questioning to build foundational skills.</a:t>
            </a:r>
            <a:endParaRPr lang="en-US" sz="1600" dirty="0"/>
          </a:p>
        </p:txBody>
      </p:sp>
      <p:sp>
        <p:nvSpPr>
          <p:cNvPr id="9" name="Shape 6"/>
          <p:cNvSpPr/>
          <p:nvPr/>
        </p:nvSpPr>
        <p:spPr>
          <a:xfrm>
            <a:off x="7417118" y="2800112"/>
            <a:ext cx="6499265" cy="2333149"/>
          </a:xfrm>
          <a:prstGeom prst="roundRect">
            <a:avLst>
              <a:gd name="adj" fmla="val 3673"/>
            </a:avLst>
          </a:prstGeom>
          <a:solidFill>
            <a:srgbClr val="182567"/>
          </a:solidFill>
          <a:ln w="7620">
            <a:solidFill>
              <a:srgbClr val="313E80"/>
            </a:solidFill>
            <a:prstDash val="solid"/>
          </a:ln>
        </p:spPr>
      </p:sp>
      <p:sp>
        <p:nvSpPr>
          <p:cNvPr id="10" name="Shape 7"/>
          <p:cNvSpPr/>
          <p:nvPr/>
        </p:nvSpPr>
        <p:spPr>
          <a:xfrm>
            <a:off x="7628692" y="3011686"/>
            <a:ext cx="611981" cy="611981"/>
          </a:xfrm>
          <a:prstGeom prst="roundRect">
            <a:avLst>
              <a:gd name="adj" fmla="val 14940146"/>
            </a:avLst>
          </a:prstGeom>
          <a:solidFill>
            <a:srgbClr val="5A6ED8"/>
          </a:solidFill>
          <a:ln/>
        </p:spPr>
      </p:sp>
      <p:pic>
        <p:nvPicPr>
          <p:cNvPr id="11" name="Image 1" descr="preencoded.png">    </p:cNvPr>
          <p:cNvPicPr>
            <a:picLocks noChangeAspect="1"/>
          </p:cNvPicPr>
          <p:nvPr/>
        </p:nvPicPr>
        <p:blipFill>
          <a:blip r:embed="rId2"/>
          <a:stretch>
            <a:fillRect/>
          </a:stretch>
        </p:blipFill>
        <p:spPr>
          <a:xfrm>
            <a:off x="7796927" y="3145512"/>
            <a:ext cx="275392" cy="344210"/>
          </a:xfrm>
          <a:prstGeom prst="rect">
            <a:avLst/>
          </a:prstGeom>
        </p:spPr>
      </p:pic>
      <p:sp>
        <p:nvSpPr>
          <p:cNvPr id="12" name="Text 8"/>
          <p:cNvSpPr/>
          <p:nvPr/>
        </p:nvSpPr>
        <p:spPr>
          <a:xfrm>
            <a:off x="7628692" y="3827621"/>
            <a:ext cx="2550081" cy="318730"/>
          </a:xfrm>
          <a:prstGeom prst="rect">
            <a:avLst/>
          </a:prstGeom>
          <a:noFill/>
          <a:ln/>
        </p:spPr>
        <p:txBody>
          <a:bodyPr wrap="none" lIns="0" tIns="0" rIns="0" bIns="0" rtlCol="0" anchor="t"/>
          <a:lstStyle/>
          <a:p>
            <a:pPr algn="l" indent="0" marL="0">
              <a:lnSpc>
                <a:spcPts val="2500"/>
              </a:lnSpc>
              <a:buNone/>
            </a:pPr>
            <a:r>
              <a:rPr lang="en-US" sz="2000" dirty="0">
                <a:solidFill>
                  <a:srgbClr val="CFD0D8"/>
                </a:solidFill>
                <a:latin typeface="Roboto Medium" pitchFamily="34" charset="0"/>
                <a:ea typeface="Roboto Medium" pitchFamily="34" charset="-122"/>
                <a:cs typeface="Roboto Medium" pitchFamily="34" charset="-120"/>
              </a:rPr>
              <a:t>Mentor</a:t>
            </a:r>
            <a:endParaRPr lang="en-US" sz="2000" dirty="0"/>
          </a:p>
        </p:txBody>
      </p:sp>
      <p:sp>
        <p:nvSpPr>
          <p:cNvPr id="13" name="Text 9"/>
          <p:cNvSpPr/>
          <p:nvPr/>
        </p:nvSpPr>
        <p:spPr>
          <a:xfrm>
            <a:off x="7628692" y="4268748"/>
            <a:ext cx="6076117" cy="65293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Offers immediate, formative feedback on written essays, coding attempts, and complex problem-solving approaches.</a:t>
            </a:r>
            <a:endParaRPr lang="en-US" sz="1600" dirty="0"/>
          </a:p>
        </p:txBody>
      </p:sp>
      <p:sp>
        <p:nvSpPr>
          <p:cNvPr id="14" name="Shape 10"/>
          <p:cNvSpPr/>
          <p:nvPr/>
        </p:nvSpPr>
        <p:spPr>
          <a:xfrm>
            <a:off x="714018" y="5337215"/>
            <a:ext cx="6499146" cy="2333149"/>
          </a:xfrm>
          <a:prstGeom prst="roundRect">
            <a:avLst>
              <a:gd name="adj" fmla="val 3673"/>
            </a:avLst>
          </a:prstGeom>
          <a:solidFill>
            <a:srgbClr val="182567"/>
          </a:solidFill>
          <a:ln w="7620">
            <a:solidFill>
              <a:srgbClr val="313E80"/>
            </a:solidFill>
            <a:prstDash val="solid"/>
          </a:ln>
        </p:spPr>
      </p:sp>
      <p:sp>
        <p:nvSpPr>
          <p:cNvPr id="15" name="Shape 11"/>
          <p:cNvSpPr/>
          <p:nvPr/>
        </p:nvSpPr>
        <p:spPr>
          <a:xfrm>
            <a:off x="925592" y="5548789"/>
            <a:ext cx="611981" cy="611981"/>
          </a:xfrm>
          <a:prstGeom prst="roundRect">
            <a:avLst>
              <a:gd name="adj" fmla="val 14940146"/>
            </a:avLst>
          </a:prstGeom>
          <a:solidFill>
            <a:srgbClr val="5A6ED8"/>
          </a:solidFill>
          <a:ln/>
        </p:spPr>
      </p:sp>
      <p:pic>
        <p:nvPicPr>
          <p:cNvPr id="16" name="Image 2" descr="preencoded.png">    </p:cNvPr>
          <p:cNvPicPr>
            <a:picLocks noChangeAspect="1"/>
          </p:cNvPicPr>
          <p:nvPr/>
        </p:nvPicPr>
        <p:blipFill>
          <a:blip r:embed="rId3"/>
          <a:stretch>
            <a:fillRect/>
          </a:stretch>
        </p:blipFill>
        <p:spPr>
          <a:xfrm>
            <a:off x="1093827" y="5682615"/>
            <a:ext cx="275392" cy="344210"/>
          </a:xfrm>
          <a:prstGeom prst="rect">
            <a:avLst/>
          </a:prstGeom>
        </p:spPr>
      </p:pic>
      <p:sp>
        <p:nvSpPr>
          <p:cNvPr id="17" name="Text 12"/>
          <p:cNvSpPr/>
          <p:nvPr/>
        </p:nvSpPr>
        <p:spPr>
          <a:xfrm>
            <a:off x="925592" y="6364724"/>
            <a:ext cx="2550081" cy="318730"/>
          </a:xfrm>
          <a:prstGeom prst="rect">
            <a:avLst/>
          </a:prstGeom>
          <a:noFill/>
          <a:ln/>
        </p:spPr>
        <p:txBody>
          <a:bodyPr wrap="none" lIns="0" tIns="0" rIns="0" bIns="0" rtlCol="0" anchor="t"/>
          <a:lstStyle/>
          <a:p>
            <a:pPr algn="l" indent="0" marL="0">
              <a:lnSpc>
                <a:spcPts val="2500"/>
              </a:lnSpc>
              <a:buNone/>
            </a:pPr>
            <a:r>
              <a:rPr lang="en-US" sz="2000" dirty="0">
                <a:solidFill>
                  <a:srgbClr val="CFD0D8"/>
                </a:solidFill>
                <a:latin typeface="Roboto Medium" pitchFamily="34" charset="0"/>
                <a:ea typeface="Roboto Medium" pitchFamily="34" charset="-122"/>
                <a:cs typeface="Roboto Medium" pitchFamily="34" charset="-120"/>
              </a:rPr>
              <a:t>Coach</a:t>
            </a:r>
            <a:endParaRPr lang="en-US" sz="2000" dirty="0"/>
          </a:p>
        </p:txBody>
      </p:sp>
      <p:sp>
        <p:nvSpPr>
          <p:cNvPr id="18" name="Text 13"/>
          <p:cNvSpPr/>
          <p:nvPr/>
        </p:nvSpPr>
        <p:spPr>
          <a:xfrm>
            <a:off x="925592" y="6805851"/>
            <a:ext cx="6075998" cy="65293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Supports metacognitive reflection, helping students analyze their thought processes and improve study habits.</a:t>
            </a:r>
            <a:endParaRPr lang="en-US" sz="1600" dirty="0"/>
          </a:p>
        </p:txBody>
      </p:sp>
      <p:sp>
        <p:nvSpPr>
          <p:cNvPr id="19" name="Shape 14"/>
          <p:cNvSpPr/>
          <p:nvPr/>
        </p:nvSpPr>
        <p:spPr>
          <a:xfrm>
            <a:off x="7417118" y="5337215"/>
            <a:ext cx="6499265" cy="2333149"/>
          </a:xfrm>
          <a:prstGeom prst="roundRect">
            <a:avLst>
              <a:gd name="adj" fmla="val 3673"/>
            </a:avLst>
          </a:prstGeom>
          <a:solidFill>
            <a:srgbClr val="182567"/>
          </a:solidFill>
          <a:ln w="7620">
            <a:solidFill>
              <a:srgbClr val="313E80"/>
            </a:solidFill>
            <a:prstDash val="solid"/>
          </a:ln>
        </p:spPr>
      </p:sp>
      <p:sp>
        <p:nvSpPr>
          <p:cNvPr id="20" name="Shape 15"/>
          <p:cNvSpPr/>
          <p:nvPr/>
        </p:nvSpPr>
        <p:spPr>
          <a:xfrm>
            <a:off x="7628692" y="5548789"/>
            <a:ext cx="611981" cy="611981"/>
          </a:xfrm>
          <a:prstGeom prst="roundRect">
            <a:avLst>
              <a:gd name="adj" fmla="val 14940146"/>
            </a:avLst>
          </a:prstGeom>
          <a:solidFill>
            <a:srgbClr val="5A6ED8"/>
          </a:solidFill>
          <a:ln/>
        </p:spPr>
      </p:sp>
      <p:pic>
        <p:nvPicPr>
          <p:cNvPr id="21" name="Image 3" descr="preencoded.png">    </p:cNvPr>
          <p:cNvPicPr>
            <a:picLocks noChangeAspect="1"/>
          </p:cNvPicPr>
          <p:nvPr/>
        </p:nvPicPr>
        <p:blipFill>
          <a:blip r:embed="rId4"/>
          <a:stretch>
            <a:fillRect/>
          </a:stretch>
        </p:blipFill>
        <p:spPr>
          <a:xfrm>
            <a:off x="7796927" y="5682615"/>
            <a:ext cx="275392" cy="344210"/>
          </a:xfrm>
          <a:prstGeom prst="rect">
            <a:avLst/>
          </a:prstGeom>
        </p:spPr>
      </p:pic>
      <p:sp>
        <p:nvSpPr>
          <p:cNvPr id="22" name="Text 16"/>
          <p:cNvSpPr/>
          <p:nvPr/>
        </p:nvSpPr>
        <p:spPr>
          <a:xfrm>
            <a:off x="7628692" y="6364724"/>
            <a:ext cx="2550081" cy="318730"/>
          </a:xfrm>
          <a:prstGeom prst="rect">
            <a:avLst/>
          </a:prstGeom>
          <a:noFill/>
          <a:ln/>
        </p:spPr>
        <p:txBody>
          <a:bodyPr wrap="none" lIns="0" tIns="0" rIns="0" bIns="0" rtlCol="0" anchor="t"/>
          <a:lstStyle/>
          <a:p>
            <a:pPr algn="l" indent="0" marL="0">
              <a:lnSpc>
                <a:spcPts val="2500"/>
              </a:lnSpc>
              <a:buNone/>
            </a:pPr>
            <a:r>
              <a:rPr lang="en-US" sz="2000" dirty="0">
                <a:solidFill>
                  <a:srgbClr val="CFD0D8"/>
                </a:solidFill>
                <a:latin typeface="Roboto Medium" pitchFamily="34" charset="0"/>
                <a:ea typeface="Roboto Medium" pitchFamily="34" charset="-122"/>
                <a:cs typeface="Roboto Medium" pitchFamily="34" charset="-120"/>
              </a:rPr>
              <a:t>Teammate</a:t>
            </a:r>
            <a:endParaRPr lang="en-US" sz="2000" dirty="0"/>
          </a:p>
        </p:txBody>
      </p:sp>
      <p:sp>
        <p:nvSpPr>
          <p:cNvPr id="23" name="Text 17"/>
          <p:cNvSpPr/>
          <p:nvPr/>
        </p:nvSpPr>
        <p:spPr>
          <a:xfrm>
            <a:off x="7628692" y="6805851"/>
            <a:ext cx="6076117" cy="652939"/>
          </a:xfrm>
          <a:prstGeom prst="rect">
            <a:avLst/>
          </a:prstGeom>
          <a:noFill/>
          <a:ln/>
        </p:spPr>
        <p:txBody>
          <a:bodyPr wrap="square" lIns="0" tIns="0" rIns="0" bIns="0" rtlCol="0" anchor="t"/>
          <a:lstStyle/>
          <a:p>
            <a:pPr algn="l" indent="0" marL="0">
              <a:lnSpc>
                <a:spcPts val="2550"/>
              </a:lnSpc>
              <a:buNone/>
            </a:pPr>
            <a:r>
              <a:rPr lang="en-US" sz="1600" dirty="0">
                <a:solidFill>
                  <a:srgbClr val="CFD0D8"/>
                </a:solidFill>
                <a:latin typeface="Roboto" pitchFamily="34" charset="0"/>
                <a:ea typeface="Roboto" pitchFamily="34" charset="-122"/>
                <a:cs typeface="Roboto" pitchFamily="34" charset="-120"/>
              </a:rPr>
              <a:t>Acts as a collaborative partner for brainstorming, creative tasks, and joint problem-solving scenarios.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016079"/>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Evidence of Effectiveness: Enhancing Creative Problem Solving</a:t>
            </a:r>
            <a:endParaRPr lang="en-US" sz="4450" dirty="0"/>
          </a:p>
        </p:txBody>
      </p:sp>
      <p:sp>
        <p:nvSpPr>
          <p:cNvPr id="3" name="Text 1"/>
          <p:cNvSpPr/>
          <p:nvPr/>
        </p:nvSpPr>
        <p:spPr>
          <a:xfrm>
            <a:off x="793790" y="2887266"/>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Recent research highlights the significant impact of AI chatbots on student learning outcomes:</a:t>
            </a:r>
            <a:endParaRPr lang="en-US" sz="1750" dirty="0"/>
          </a:p>
        </p:txBody>
      </p:sp>
      <p:sp>
        <p:nvSpPr>
          <p:cNvPr id="4" name="Text 2"/>
          <p:cNvSpPr/>
          <p:nvPr/>
        </p:nvSpPr>
        <p:spPr>
          <a:xfrm>
            <a:off x="793790" y="4015621"/>
            <a:ext cx="6244709" cy="362903"/>
          </a:xfrm>
          <a:prstGeom prst="rect">
            <a:avLst/>
          </a:prstGeom>
          <a:noFill/>
          <a:ln/>
        </p:spPr>
        <p:txBody>
          <a:bodyPr wrap="none" lIns="0" tIns="0" rIns="0" bIns="0" rtlCol="0" anchor="t"/>
          <a:lstStyle/>
          <a:p>
            <a:pPr algn="l" indent="0" marL="0">
              <a:lnSpc>
                <a:spcPts val="2850"/>
              </a:lnSpc>
              <a:buNone/>
            </a:pPr>
            <a:endParaRPr lang="en-US" sz="1750" dirty="0"/>
          </a:p>
        </p:txBody>
      </p:sp>
      <p:sp>
        <p:nvSpPr>
          <p:cNvPr id="5" name="Text 3"/>
          <p:cNvSpPr/>
          <p:nvPr/>
        </p:nvSpPr>
        <p:spPr>
          <a:xfrm>
            <a:off x="7599521" y="3709392"/>
            <a:ext cx="6244709" cy="1451610"/>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CFD0D8"/>
                </a:solidFill>
                <a:latin typeface="Roboto" pitchFamily="34" charset="0"/>
                <a:ea typeface="Roboto" pitchFamily="34" charset="-122"/>
                <a:cs typeface="Roboto" pitchFamily="34" charset="-120"/>
              </a:rPr>
              <a:t>Knowledge-Based Dialogue:</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A 2025 study with 80 postgraduates revealed that AI chatbots fostered richer, more knowledge-based discussions compared to peer interactions.</a:t>
            </a:r>
            <a:endParaRPr lang="en-US" sz="1750" dirty="0"/>
          </a:p>
        </p:txBody>
      </p:sp>
      <p:sp>
        <p:nvSpPr>
          <p:cNvPr id="6" name="Text 4"/>
          <p:cNvSpPr/>
          <p:nvPr/>
        </p:nvSpPr>
        <p:spPr>
          <a:xfrm>
            <a:off x="7599521" y="5240298"/>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CFD0D8"/>
                </a:solidFill>
                <a:latin typeface="Roboto" pitchFamily="34" charset="0"/>
                <a:ea typeface="Roboto" pitchFamily="34" charset="-122"/>
                <a:cs typeface="Roboto" pitchFamily="34" charset="-120"/>
              </a:rPr>
              <a:t>User-Friendliness:</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Students found AI tutors intuitive and highly useful for tackling complex academic tasks.</a:t>
            </a:r>
            <a:endParaRPr lang="en-US" sz="1750" dirty="0"/>
          </a:p>
        </p:txBody>
      </p:sp>
      <p:sp>
        <p:nvSpPr>
          <p:cNvPr id="7" name="Text 5"/>
          <p:cNvSpPr/>
          <p:nvPr/>
        </p:nvSpPr>
        <p:spPr>
          <a:xfrm>
            <a:off x="7599521" y="6045398"/>
            <a:ext cx="6244709"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CFD0D8"/>
                </a:solidFill>
                <a:latin typeface="Roboto" pitchFamily="34" charset="0"/>
                <a:ea typeface="Roboto" pitchFamily="34" charset="-122"/>
                <a:cs typeface="Roboto" pitchFamily="34" charset="-120"/>
              </a:rPr>
              <a:t>Improved Performance:</a:t>
            </a:r>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 Practical performance in creative problem-solving significantly improved among students who interacted with chatbots.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2474952"/>
            <a:ext cx="4919305" cy="3279577"/>
          </a:xfrm>
          <a:prstGeom prst="rect">
            <a:avLst/>
          </a:prstGeom>
        </p:spPr>
      </p:pic>
      <p:sp>
        <p:nvSpPr>
          <p:cNvPr id="4" name="Text 0"/>
          <p:cNvSpPr/>
          <p:nvPr/>
        </p:nvSpPr>
        <p:spPr>
          <a:xfrm>
            <a:off x="6280190" y="1410176"/>
            <a:ext cx="7556421" cy="1417558"/>
          </a:xfrm>
          <a:prstGeom prst="rect">
            <a:avLst/>
          </a:prstGeom>
          <a:noFill/>
          <a:ln/>
        </p:spPr>
        <p:txBody>
          <a:bodyPr wrap="square" lIns="0" tIns="0" rIns="0" bIns="0" rtlCol="0" anchor="t"/>
          <a:lstStyle/>
          <a:p>
            <a:pPr algn="ct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Real-World Success Story: Yale’s LuFlot Bot</a:t>
            </a:r>
            <a:endParaRPr lang="en-US" sz="4450" dirty="0"/>
          </a:p>
        </p:txBody>
      </p:sp>
      <p:sp>
        <p:nvSpPr>
          <p:cNvPr id="5" name="Text 1"/>
          <p:cNvSpPr/>
          <p:nvPr/>
        </p:nvSpPr>
        <p:spPr>
          <a:xfrm>
            <a:off x="6620351" y="3423047"/>
            <a:ext cx="7216259" cy="1451610"/>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Yale University developed "LuFlot Bot," an AI chatbot trained on the works of philosopher Luciano Floridi. This innovative tool aims to democratize access to complex philosophical ideas, making them understandable and accessible to a wider audience.</a:t>
            </a:r>
            <a:endParaRPr lang="en-US" sz="1750" dirty="0"/>
          </a:p>
        </p:txBody>
      </p:sp>
      <p:sp>
        <p:nvSpPr>
          <p:cNvPr id="6" name="Text 2"/>
          <p:cNvSpPr/>
          <p:nvPr/>
        </p:nvSpPr>
        <p:spPr>
          <a:xfrm>
            <a:off x="6620351" y="5129808"/>
            <a:ext cx="721625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Provides detailed, accurately cited answers.</a:t>
            </a:r>
            <a:endParaRPr lang="en-US" sz="1750" dirty="0"/>
          </a:p>
        </p:txBody>
      </p:sp>
      <p:sp>
        <p:nvSpPr>
          <p:cNvPr id="7" name="Text 3"/>
          <p:cNvSpPr/>
          <p:nvPr/>
        </p:nvSpPr>
        <p:spPr>
          <a:xfrm>
            <a:off x="6620351" y="5572006"/>
            <a:ext cx="721625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Encourages critical engagement with ethical AI topics.</a:t>
            </a:r>
            <a:endParaRPr lang="en-US" sz="1750" dirty="0"/>
          </a:p>
        </p:txBody>
      </p:sp>
      <p:sp>
        <p:nvSpPr>
          <p:cNvPr id="8" name="Text 4"/>
          <p:cNvSpPr/>
          <p:nvPr/>
        </p:nvSpPr>
        <p:spPr>
          <a:xfrm>
            <a:off x="6620351" y="6014204"/>
            <a:ext cx="721625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Demonstrates the power of domain-specific chatbots to deepen student understanding in specialized academic fields.</a:t>
            </a:r>
            <a:endParaRPr lang="en-US" sz="1750" dirty="0"/>
          </a:p>
        </p:txBody>
      </p:sp>
      <p:sp>
        <p:nvSpPr>
          <p:cNvPr id="9" name="Shape 5"/>
          <p:cNvSpPr/>
          <p:nvPr/>
        </p:nvSpPr>
        <p:spPr>
          <a:xfrm>
            <a:off x="6280190" y="3167896"/>
            <a:ext cx="30480" cy="3651409"/>
          </a:xfrm>
          <a:prstGeom prst="rect">
            <a:avLst/>
          </a:prstGeom>
          <a:solidFill>
            <a:srgbClr val="5A6ED8"/>
          </a:solid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45632"/>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How Students Use AI Chatbots for Doubt Solving Today</a:t>
            </a:r>
            <a:endParaRPr lang="en-US" sz="4450" dirty="0"/>
          </a:p>
        </p:txBody>
      </p:sp>
      <p:sp>
        <p:nvSpPr>
          <p:cNvPr id="3" name="Text 1"/>
          <p:cNvSpPr/>
          <p:nvPr/>
        </p:nvSpPr>
        <p:spPr>
          <a:xfrm>
            <a:off x="793790" y="3116818"/>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Students are creatively integrating AI chatbots into their study routines:</a:t>
            </a:r>
            <a:endParaRPr lang="en-US" sz="1750" dirty="0"/>
          </a:p>
        </p:txBody>
      </p:sp>
      <p:sp>
        <p:nvSpPr>
          <p:cNvPr id="4" name="Text 2"/>
          <p:cNvSpPr/>
          <p:nvPr/>
        </p:nvSpPr>
        <p:spPr>
          <a:xfrm>
            <a:off x="1530906" y="373487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Practice &amp; Quizzing</a:t>
            </a:r>
            <a:endParaRPr lang="en-US" sz="2200" dirty="0"/>
          </a:p>
        </p:txBody>
      </p:sp>
      <p:sp>
        <p:nvSpPr>
          <p:cNvPr id="5" name="Text 3"/>
          <p:cNvSpPr/>
          <p:nvPr/>
        </p:nvSpPr>
        <p:spPr>
          <a:xfrm>
            <a:off x="1530906" y="4225290"/>
            <a:ext cx="5642491"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Generate customized practice questions and quizzes on confusing topics to reinforce learning.</a:t>
            </a:r>
            <a:endParaRPr lang="en-US" sz="1750" dirty="0"/>
          </a:p>
        </p:txBody>
      </p:sp>
      <p:sp>
        <p:nvSpPr>
          <p:cNvPr id="6" name="Text 4"/>
          <p:cNvSpPr/>
          <p:nvPr/>
        </p:nvSpPr>
        <p:spPr>
          <a:xfrm>
            <a:off x="8194000" y="3734872"/>
            <a:ext cx="3343037"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Personalized Explanations</a:t>
            </a:r>
            <a:endParaRPr lang="en-US" sz="2200" dirty="0"/>
          </a:p>
        </p:txBody>
      </p:sp>
      <p:sp>
        <p:nvSpPr>
          <p:cNvPr id="7" name="Text 5"/>
          <p:cNvSpPr/>
          <p:nvPr/>
        </p:nvSpPr>
        <p:spPr>
          <a:xfrm>
            <a:off x="8194000" y="4225290"/>
            <a:ext cx="5642610"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Receive step-by-step explanations and tailored study plans that adapt to individual learning paces and needs.</a:t>
            </a:r>
            <a:endParaRPr lang="en-US" sz="1750" dirty="0"/>
          </a:p>
        </p:txBody>
      </p:sp>
      <p:sp>
        <p:nvSpPr>
          <p:cNvPr id="8" name="Text 6"/>
          <p:cNvSpPr/>
          <p:nvPr/>
        </p:nvSpPr>
        <p:spPr>
          <a:xfrm>
            <a:off x="1530906" y="540472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Blended Learning</a:t>
            </a:r>
            <a:endParaRPr lang="en-US" sz="2200" dirty="0"/>
          </a:p>
        </p:txBody>
      </p:sp>
      <p:sp>
        <p:nvSpPr>
          <p:cNvPr id="9" name="Text 7"/>
          <p:cNvSpPr/>
          <p:nvPr/>
        </p:nvSpPr>
        <p:spPr>
          <a:xfrm>
            <a:off x="1530906" y="5895142"/>
            <a:ext cx="5642491"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Combine AI tools with traditional resources like textbooks and teacher insights for a comprehensive and balanced learning approach.</a:t>
            </a:r>
            <a:endParaRPr lang="en-US" sz="1750" dirty="0"/>
          </a:p>
        </p:txBody>
      </p:sp>
      <p:sp>
        <p:nvSpPr>
          <p:cNvPr id="10" name="Text 8"/>
          <p:cNvSpPr/>
          <p:nvPr/>
        </p:nvSpPr>
        <p:spPr>
          <a:xfrm>
            <a:off x="8194000" y="540472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Socratic Guidance</a:t>
            </a:r>
            <a:endParaRPr lang="en-US" sz="2200" dirty="0"/>
          </a:p>
        </p:txBody>
      </p:sp>
      <p:sp>
        <p:nvSpPr>
          <p:cNvPr id="11" name="Text 9"/>
          <p:cNvSpPr/>
          <p:nvPr/>
        </p:nvSpPr>
        <p:spPr>
          <a:xfrm>
            <a:off x="8194000" y="5895142"/>
            <a:ext cx="5642610" cy="1088708"/>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Leverage features like ChatGPT’s Study Mode, which uses the Socratic method to guide students toward answers rather than just providing them.</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778794"/>
            <a:ext cx="7864078"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Challenges and Considerations</a:t>
            </a:r>
            <a:endParaRPr lang="en-US" sz="4450" dirty="0"/>
          </a:p>
        </p:txBody>
      </p:sp>
      <p:sp>
        <p:nvSpPr>
          <p:cNvPr id="3" name="Text 1"/>
          <p:cNvSpPr/>
          <p:nvPr/>
        </p:nvSpPr>
        <p:spPr>
          <a:xfrm>
            <a:off x="793790" y="2941201"/>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While promising, the integration of AI chatbots presents several challenges:</a:t>
            </a:r>
            <a:endParaRPr lang="en-US" sz="1750" dirty="0"/>
          </a:p>
        </p:txBody>
      </p:sp>
      <p:sp>
        <p:nvSpPr>
          <p:cNvPr id="4" name="Shape 2"/>
          <p:cNvSpPr/>
          <p:nvPr/>
        </p:nvSpPr>
        <p:spPr>
          <a:xfrm>
            <a:off x="793790" y="3559254"/>
            <a:ext cx="13042821" cy="2891433"/>
          </a:xfrm>
          <a:prstGeom prst="roundRect">
            <a:avLst>
              <a:gd name="adj" fmla="val 3295"/>
            </a:avLst>
          </a:prstGeom>
          <a:solidFill>
            <a:srgbClr val="450707"/>
          </a:solidFill>
          <a:ln/>
        </p:spPr>
      </p:sp>
      <p:pic>
        <p:nvPicPr>
          <p:cNvPr id="5" name="Image 0" descr="preencoded.png">    </p:cNvPr>
          <p:cNvPicPr>
            <a:picLocks noChangeAspect="1"/>
          </p:cNvPicPr>
          <p:nvPr/>
        </p:nvPicPr>
        <p:blipFill>
          <a:blip r:embed="rId1"/>
          <a:stretch>
            <a:fillRect/>
          </a:stretch>
        </p:blipFill>
        <p:spPr>
          <a:xfrm>
            <a:off x="1020604" y="3903345"/>
            <a:ext cx="283488" cy="226814"/>
          </a:xfrm>
          <a:prstGeom prst="rect">
            <a:avLst/>
          </a:prstGeom>
        </p:spPr>
      </p:pic>
      <p:sp>
        <p:nvSpPr>
          <p:cNvPr id="6" name="Text 3"/>
          <p:cNvSpPr/>
          <p:nvPr/>
        </p:nvSpPr>
        <p:spPr>
          <a:xfrm>
            <a:off x="1530906" y="3842742"/>
            <a:ext cx="12078891"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FFFFFF"/>
                </a:solidFill>
                <a:latin typeface="Roboto" pitchFamily="34" charset="0"/>
                <a:ea typeface="Roboto" pitchFamily="34" charset="-122"/>
                <a:cs typeface="Roboto" pitchFamily="34" charset="-120"/>
              </a:rPr>
              <a:t>Over-reliance &amp; Academic Integrity:</a:t>
            </a:r>
            <a:pPr algn="l" indent="0" marL="0">
              <a:lnSpc>
                <a:spcPts val="2850"/>
              </a:lnSpc>
              <a:buNone/>
            </a:pPr>
            <a:r>
              <a:rPr lang="en-US" sz="1750" dirty="0">
                <a:solidFill>
                  <a:srgbClr val="FFFFFF"/>
                </a:solidFill>
                <a:latin typeface="Roboto" pitchFamily="34" charset="0"/>
                <a:ea typeface="Roboto" pitchFamily="34" charset="-122"/>
                <a:cs typeface="Roboto" pitchFamily="34" charset="-120"/>
              </a:rPr>
              <a:t> Risk of students becoming overly dependent on AI, necessitating clear guidelines to uphold academic integrity.</a:t>
            </a:r>
            <a:endParaRPr lang="en-US" sz="1750" dirty="0"/>
          </a:p>
        </p:txBody>
      </p:sp>
      <p:sp>
        <p:nvSpPr>
          <p:cNvPr id="7" name="Text 4"/>
          <p:cNvSpPr/>
          <p:nvPr/>
        </p:nvSpPr>
        <p:spPr>
          <a:xfrm>
            <a:off x="1530906" y="4647843"/>
            <a:ext cx="12078891"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FFFFFF"/>
                </a:solidFill>
                <a:latin typeface="Roboto" pitchFamily="34" charset="0"/>
                <a:ea typeface="Roboto" pitchFamily="34" charset="-122"/>
                <a:cs typeface="Roboto" pitchFamily="34" charset="-120"/>
              </a:rPr>
              <a:t>Accuracy &amp; Bias:</a:t>
            </a:r>
            <a:pPr algn="l" indent="0" marL="0">
              <a:lnSpc>
                <a:spcPts val="2850"/>
              </a:lnSpc>
              <a:buNone/>
            </a:pPr>
            <a:r>
              <a:rPr lang="en-US" sz="1750" dirty="0">
                <a:solidFill>
                  <a:srgbClr val="FFFFFF"/>
                </a:solidFill>
                <a:latin typeface="Roboto" pitchFamily="34" charset="0"/>
                <a:ea typeface="Roboto" pitchFamily="34" charset="-122"/>
                <a:cs typeface="Roboto" pitchFamily="34" charset="-120"/>
              </a:rPr>
              <a:t> AI-generated answers require critical evaluation for potential inaccuracies or inherent biases.</a:t>
            </a:r>
            <a:endParaRPr lang="en-US" sz="1750" dirty="0"/>
          </a:p>
        </p:txBody>
      </p:sp>
      <p:sp>
        <p:nvSpPr>
          <p:cNvPr id="8" name="Text 5"/>
          <p:cNvSpPr/>
          <p:nvPr/>
        </p:nvSpPr>
        <p:spPr>
          <a:xfrm>
            <a:off x="1530906" y="5090041"/>
            <a:ext cx="12078891"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FFFFFF"/>
                </a:solidFill>
                <a:latin typeface="Roboto" pitchFamily="34" charset="0"/>
                <a:ea typeface="Roboto" pitchFamily="34" charset="-122"/>
                <a:cs typeface="Roboto" pitchFamily="34" charset="-120"/>
              </a:rPr>
              <a:t>Subject Limitations:</a:t>
            </a:r>
            <a:pPr algn="l" indent="0" marL="0">
              <a:lnSpc>
                <a:spcPts val="2850"/>
              </a:lnSpc>
              <a:buNone/>
            </a:pPr>
            <a:r>
              <a:rPr lang="en-US" sz="1750" dirty="0">
                <a:solidFill>
                  <a:srgbClr val="FFFFFF"/>
                </a:solidFill>
                <a:latin typeface="Roboto" pitchFamily="34" charset="0"/>
                <a:ea typeface="Roboto" pitchFamily="34" charset="-122"/>
                <a:cs typeface="Roboto" pitchFamily="34" charset="-120"/>
              </a:rPr>
              <a:t> Not all academic subjects or types of questions are equally well-supported by current AI tutors.</a:t>
            </a:r>
            <a:endParaRPr lang="en-US" sz="1750" dirty="0"/>
          </a:p>
        </p:txBody>
      </p:sp>
      <p:sp>
        <p:nvSpPr>
          <p:cNvPr id="9" name="Text 6"/>
          <p:cNvSpPr/>
          <p:nvPr/>
        </p:nvSpPr>
        <p:spPr>
          <a:xfrm>
            <a:off x="1530906" y="5532239"/>
            <a:ext cx="12078891"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FFFFFF"/>
                </a:solidFill>
                <a:latin typeface="Roboto" pitchFamily="34" charset="0"/>
                <a:ea typeface="Roboto" pitchFamily="34" charset="-122"/>
                <a:cs typeface="Roboto" pitchFamily="34" charset="-120"/>
              </a:rPr>
              <a:t>Assignment Revision:</a:t>
            </a:r>
            <a:pPr algn="l" indent="0" marL="0">
              <a:lnSpc>
                <a:spcPts val="2850"/>
              </a:lnSpc>
              <a:buNone/>
            </a:pPr>
            <a:r>
              <a:rPr lang="en-US" sz="1750" dirty="0">
                <a:solidFill>
                  <a:srgbClr val="FFFFFF"/>
                </a:solidFill>
                <a:latin typeface="Roboto" pitchFamily="34" charset="0"/>
                <a:ea typeface="Roboto" pitchFamily="34" charset="-122"/>
                <a:cs typeface="Roboto" pitchFamily="34" charset="-120"/>
              </a:rPr>
              <a:t> Educators must revise assignments to encourage authentic learning and discourage misuse of AI.</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408271" y="769382"/>
            <a:ext cx="11813738" cy="606623"/>
          </a:xfrm>
          <a:prstGeom prst="rect">
            <a:avLst/>
          </a:prstGeom>
          <a:noFill/>
          <a:ln/>
        </p:spPr>
        <p:txBody>
          <a:bodyPr wrap="none" lIns="0" tIns="0" rIns="0" bIns="0" rtlCol="0" anchor="t"/>
          <a:lstStyle/>
          <a:p>
            <a:pPr algn="ctr" indent="0" marL="0">
              <a:lnSpc>
                <a:spcPts val="4750"/>
              </a:lnSpc>
              <a:buNone/>
            </a:pPr>
            <a:r>
              <a:rPr lang="en-US" sz="3800" dirty="0">
                <a:solidFill>
                  <a:srgbClr val="5A6ED8"/>
                </a:solidFill>
                <a:latin typeface="Roboto Medium" pitchFamily="34" charset="0"/>
                <a:ea typeface="Roboto Medium" pitchFamily="34" charset="-122"/>
                <a:cs typeface="Roboto Medium" pitchFamily="34" charset="-120"/>
              </a:rPr>
              <a:t>Best Practices for Integrating AI Chatbots in Education</a:t>
            </a:r>
            <a:endParaRPr lang="en-US" sz="3800" dirty="0"/>
          </a:p>
        </p:txBody>
      </p:sp>
      <p:sp>
        <p:nvSpPr>
          <p:cNvPr id="3" name="Shape 1"/>
          <p:cNvSpPr/>
          <p:nvPr/>
        </p:nvSpPr>
        <p:spPr>
          <a:xfrm>
            <a:off x="3167777" y="1764149"/>
            <a:ext cx="1658898" cy="1118354"/>
          </a:xfrm>
          <a:prstGeom prst="roundRect">
            <a:avLst>
              <a:gd name="adj" fmla="val 7290"/>
            </a:avLst>
          </a:prstGeom>
          <a:solidFill>
            <a:srgbClr val="5A6ED8"/>
          </a:solidFill>
          <a:ln w="7620">
            <a:solidFill>
              <a:srgbClr val="7387F1"/>
            </a:solidFill>
            <a:prstDash val="solid"/>
          </a:ln>
        </p:spPr>
      </p:sp>
      <p:pic>
        <p:nvPicPr>
          <p:cNvPr id="4" name="Image 0" descr="preencoded.png">    </p:cNvPr>
          <p:cNvPicPr>
            <a:picLocks noChangeAspect="1"/>
          </p:cNvPicPr>
          <p:nvPr/>
        </p:nvPicPr>
        <p:blipFill>
          <a:blip r:embed="rId1"/>
          <a:stretch>
            <a:fillRect/>
          </a:stretch>
        </p:blipFill>
        <p:spPr>
          <a:xfrm>
            <a:off x="3860721" y="2152650"/>
            <a:ext cx="272891" cy="341233"/>
          </a:xfrm>
          <a:prstGeom prst="rect">
            <a:avLst/>
          </a:prstGeom>
        </p:spPr>
      </p:pic>
      <p:sp>
        <p:nvSpPr>
          <p:cNvPr id="5" name="Text 2"/>
          <p:cNvSpPr/>
          <p:nvPr/>
        </p:nvSpPr>
        <p:spPr>
          <a:xfrm>
            <a:off x="5020747" y="1958221"/>
            <a:ext cx="2426494" cy="303252"/>
          </a:xfrm>
          <a:prstGeom prst="rect">
            <a:avLst/>
          </a:prstGeom>
          <a:noFill/>
          <a:ln/>
        </p:spPr>
        <p:txBody>
          <a:bodyPr wrap="none" lIns="0" tIns="0" rIns="0" bIns="0" rtlCol="0" anchor="t"/>
          <a:lstStyle/>
          <a:p>
            <a:pPr algn="l" indent="0" marL="0">
              <a:lnSpc>
                <a:spcPts val="2350"/>
              </a:lnSpc>
              <a:buNone/>
            </a:pPr>
            <a:r>
              <a:rPr lang="en-US" sz="1900" dirty="0">
                <a:solidFill>
                  <a:srgbClr val="CFD0D8"/>
                </a:solidFill>
                <a:latin typeface="Roboto Medium" pitchFamily="34" charset="0"/>
                <a:ea typeface="Roboto Medium" pitchFamily="34" charset="-122"/>
                <a:cs typeface="Roboto Medium" pitchFamily="34" charset="-120"/>
              </a:rPr>
              <a:t>Foster Trust &amp; Clarity</a:t>
            </a:r>
            <a:endParaRPr lang="en-US" sz="1900" dirty="0"/>
          </a:p>
        </p:txBody>
      </p:sp>
      <p:sp>
        <p:nvSpPr>
          <p:cNvPr id="6" name="Text 3"/>
          <p:cNvSpPr/>
          <p:nvPr/>
        </p:nvSpPr>
        <p:spPr>
          <a:xfrm>
            <a:off x="5020747" y="2377916"/>
            <a:ext cx="7997428" cy="310515"/>
          </a:xfrm>
          <a:prstGeom prst="rect">
            <a:avLst/>
          </a:prstGeom>
          <a:noFill/>
          <a:ln/>
        </p:spPr>
        <p:txBody>
          <a:bodyPr wrap="none" lIns="0" tIns="0" rIns="0" bIns="0" rtlCol="0" anchor="t"/>
          <a:lstStyle/>
          <a:p>
            <a:pPr algn="l" indent="0" marL="0">
              <a:lnSpc>
                <a:spcPts val="2400"/>
              </a:lnSpc>
              <a:buNone/>
            </a:pPr>
            <a:r>
              <a:rPr lang="en-US" sz="1500" dirty="0">
                <a:solidFill>
                  <a:srgbClr val="CFD0D8"/>
                </a:solidFill>
                <a:latin typeface="Roboto" pitchFamily="34" charset="0"/>
                <a:ea typeface="Roboto" pitchFamily="34" charset="-122"/>
                <a:cs typeface="Roboto" pitchFamily="34" charset="-120"/>
              </a:rPr>
              <a:t>Introduce AI tools with positive framing and clear academic integrity policies from the outset.</a:t>
            </a:r>
            <a:endParaRPr lang="en-US" sz="1500" dirty="0"/>
          </a:p>
        </p:txBody>
      </p:sp>
      <p:sp>
        <p:nvSpPr>
          <p:cNvPr id="7" name="Shape 4"/>
          <p:cNvSpPr/>
          <p:nvPr/>
        </p:nvSpPr>
        <p:spPr>
          <a:xfrm>
            <a:off x="4923711" y="2872978"/>
            <a:ext cx="8930283" cy="11430"/>
          </a:xfrm>
          <a:prstGeom prst="roundRect">
            <a:avLst>
              <a:gd name="adj" fmla="val 713324"/>
            </a:avLst>
          </a:prstGeom>
          <a:solidFill>
            <a:srgbClr val="5A6ED8"/>
          </a:solidFill>
          <a:ln/>
        </p:spPr>
      </p:sp>
      <p:sp>
        <p:nvSpPr>
          <p:cNvPr id="8" name="Shape 5"/>
          <p:cNvSpPr/>
          <p:nvPr/>
        </p:nvSpPr>
        <p:spPr>
          <a:xfrm>
            <a:off x="2338268" y="2979539"/>
            <a:ext cx="3317915" cy="1428869"/>
          </a:xfrm>
          <a:prstGeom prst="roundRect">
            <a:avLst>
              <a:gd name="adj" fmla="val 5706"/>
            </a:avLst>
          </a:prstGeom>
          <a:solidFill>
            <a:srgbClr val="5A6ED8"/>
          </a:solidFill>
          <a:ln w="7620">
            <a:solidFill>
              <a:srgbClr val="7387F1"/>
            </a:solidFill>
            <a:prstDash val="solid"/>
          </a:ln>
        </p:spPr>
      </p:sp>
      <p:pic>
        <p:nvPicPr>
          <p:cNvPr id="9" name="Image 1" descr="preencoded.png">    </p:cNvPr>
          <p:cNvPicPr>
            <a:picLocks noChangeAspect="1"/>
          </p:cNvPicPr>
          <p:nvPr/>
        </p:nvPicPr>
        <p:blipFill>
          <a:blip r:embed="rId2"/>
          <a:stretch>
            <a:fillRect/>
          </a:stretch>
        </p:blipFill>
        <p:spPr>
          <a:xfrm>
            <a:off x="3860721" y="3523298"/>
            <a:ext cx="272891" cy="341233"/>
          </a:xfrm>
          <a:prstGeom prst="rect">
            <a:avLst/>
          </a:prstGeom>
        </p:spPr>
      </p:pic>
      <p:sp>
        <p:nvSpPr>
          <p:cNvPr id="10" name="Text 6"/>
          <p:cNvSpPr/>
          <p:nvPr/>
        </p:nvSpPr>
        <p:spPr>
          <a:xfrm>
            <a:off x="5850255" y="3173611"/>
            <a:ext cx="2871073" cy="303252"/>
          </a:xfrm>
          <a:prstGeom prst="rect">
            <a:avLst/>
          </a:prstGeom>
          <a:noFill/>
          <a:ln/>
        </p:spPr>
        <p:txBody>
          <a:bodyPr wrap="none" lIns="0" tIns="0" rIns="0" bIns="0" rtlCol="0" anchor="t"/>
          <a:lstStyle/>
          <a:p>
            <a:pPr algn="l" indent="0" marL="0">
              <a:lnSpc>
                <a:spcPts val="2350"/>
              </a:lnSpc>
              <a:buNone/>
            </a:pPr>
            <a:r>
              <a:rPr lang="en-US" sz="1900" dirty="0">
                <a:solidFill>
                  <a:srgbClr val="CFD0D8"/>
                </a:solidFill>
                <a:latin typeface="Roboto Medium" pitchFamily="34" charset="0"/>
                <a:ea typeface="Roboto Medium" pitchFamily="34" charset="-122"/>
                <a:cs typeface="Roboto Medium" pitchFamily="34" charset="-120"/>
              </a:rPr>
              <a:t>Encourage Purposeful Use</a:t>
            </a:r>
            <a:endParaRPr lang="en-US" sz="1900" dirty="0"/>
          </a:p>
        </p:txBody>
      </p:sp>
      <p:sp>
        <p:nvSpPr>
          <p:cNvPr id="11" name="Text 7"/>
          <p:cNvSpPr/>
          <p:nvPr/>
        </p:nvSpPr>
        <p:spPr>
          <a:xfrm>
            <a:off x="5850255" y="3593306"/>
            <a:ext cx="7906703" cy="621030"/>
          </a:xfrm>
          <a:prstGeom prst="rect">
            <a:avLst/>
          </a:prstGeom>
          <a:noFill/>
          <a:ln/>
        </p:spPr>
        <p:txBody>
          <a:bodyPr wrap="square" lIns="0" tIns="0" rIns="0" bIns="0" rtlCol="0" anchor="t"/>
          <a:lstStyle/>
          <a:p>
            <a:pPr algn="l" indent="0" marL="0">
              <a:lnSpc>
                <a:spcPts val="2400"/>
              </a:lnSpc>
              <a:buNone/>
            </a:pPr>
            <a:r>
              <a:rPr lang="en-US" sz="1500" dirty="0">
                <a:solidFill>
                  <a:srgbClr val="CFD0D8"/>
                </a:solidFill>
                <a:latin typeface="Roboto" pitchFamily="34" charset="0"/>
                <a:ea typeface="Roboto" pitchFamily="34" charset="-122"/>
                <a:cs typeface="Roboto" pitchFamily="34" charset="-120"/>
              </a:rPr>
              <a:t>Guide students to use chatbots for doubt clarification, skill practice, and conceptual understanding, not just for answers.</a:t>
            </a:r>
            <a:endParaRPr lang="en-US" sz="1500" dirty="0"/>
          </a:p>
        </p:txBody>
      </p:sp>
      <p:sp>
        <p:nvSpPr>
          <p:cNvPr id="12" name="Shape 8"/>
          <p:cNvSpPr/>
          <p:nvPr/>
        </p:nvSpPr>
        <p:spPr>
          <a:xfrm>
            <a:off x="5753219" y="4398883"/>
            <a:ext cx="8100774" cy="11430"/>
          </a:xfrm>
          <a:prstGeom prst="roundRect">
            <a:avLst>
              <a:gd name="adj" fmla="val 713324"/>
            </a:avLst>
          </a:prstGeom>
          <a:solidFill>
            <a:srgbClr val="5A6ED8"/>
          </a:solidFill>
          <a:ln/>
        </p:spPr>
      </p:sp>
      <p:sp>
        <p:nvSpPr>
          <p:cNvPr id="13" name="Shape 9"/>
          <p:cNvSpPr/>
          <p:nvPr/>
        </p:nvSpPr>
        <p:spPr>
          <a:xfrm>
            <a:off x="1508760" y="4505444"/>
            <a:ext cx="4976813" cy="1428869"/>
          </a:xfrm>
          <a:prstGeom prst="roundRect">
            <a:avLst>
              <a:gd name="adj" fmla="val 5706"/>
            </a:avLst>
          </a:prstGeom>
          <a:solidFill>
            <a:srgbClr val="5A6ED8"/>
          </a:solidFill>
          <a:ln w="7620">
            <a:solidFill>
              <a:srgbClr val="7387F1"/>
            </a:solidFill>
            <a:prstDash val="solid"/>
          </a:ln>
        </p:spPr>
      </p:sp>
      <p:pic>
        <p:nvPicPr>
          <p:cNvPr id="14" name="Image 2" descr="preencoded.png">    </p:cNvPr>
          <p:cNvPicPr>
            <a:picLocks noChangeAspect="1"/>
          </p:cNvPicPr>
          <p:nvPr/>
        </p:nvPicPr>
        <p:blipFill>
          <a:blip r:embed="rId3"/>
          <a:stretch>
            <a:fillRect/>
          </a:stretch>
        </p:blipFill>
        <p:spPr>
          <a:xfrm>
            <a:off x="3860721" y="5049203"/>
            <a:ext cx="272891" cy="341233"/>
          </a:xfrm>
          <a:prstGeom prst="rect">
            <a:avLst/>
          </a:prstGeom>
        </p:spPr>
      </p:pic>
      <p:sp>
        <p:nvSpPr>
          <p:cNvPr id="15" name="Text 10"/>
          <p:cNvSpPr/>
          <p:nvPr/>
        </p:nvSpPr>
        <p:spPr>
          <a:xfrm>
            <a:off x="6679644" y="4699516"/>
            <a:ext cx="3187422" cy="303252"/>
          </a:xfrm>
          <a:prstGeom prst="rect">
            <a:avLst/>
          </a:prstGeom>
          <a:noFill/>
          <a:ln/>
        </p:spPr>
        <p:txBody>
          <a:bodyPr wrap="none" lIns="0" tIns="0" rIns="0" bIns="0" rtlCol="0" anchor="t"/>
          <a:lstStyle/>
          <a:p>
            <a:pPr algn="l" indent="0" marL="0">
              <a:lnSpc>
                <a:spcPts val="2350"/>
              </a:lnSpc>
              <a:buNone/>
            </a:pPr>
            <a:r>
              <a:rPr lang="en-US" sz="1900" dirty="0">
                <a:solidFill>
                  <a:srgbClr val="CFD0D8"/>
                </a:solidFill>
                <a:latin typeface="Roboto Medium" pitchFamily="34" charset="0"/>
                <a:ea typeface="Roboto Medium" pitchFamily="34" charset="-122"/>
                <a:cs typeface="Roboto Medium" pitchFamily="34" charset="-120"/>
              </a:rPr>
              <a:t>Promote Critical Engagement</a:t>
            </a:r>
            <a:endParaRPr lang="en-US" sz="1900" dirty="0"/>
          </a:p>
        </p:txBody>
      </p:sp>
      <p:sp>
        <p:nvSpPr>
          <p:cNvPr id="16" name="Text 11"/>
          <p:cNvSpPr/>
          <p:nvPr/>
        </p:nvSpPr>
        <p:spPr>
          <a:xfrm>
            <a:off x="6679644" y="5119211"/>
            <a:ext cx="7077313" cy="621030"/>
          </a:xfrm>
          <a:prstGeom prst="rect">
            <a:avLst/>
          </a:prstGeom>
          <a:noFill/>
          <a:ln/>
        </p:spPr>
        <p:txBody>
          <a:bodyPr wrap="square" lIns="0" tIns="0" rIns="0" bIns="0" rtlCol="0" anchor="t"/>
          <a:lstStyle/>
          <a:p>
            <a:pPr algn="l" indent="0" marL="0">
              <a:lnSpc>
                <a:spcPts val="2400"/>
              </a:lnSpc>
              <a:buNone/>
            </a:pPr>
            <a:r>
              <a:rPr lang="en-US" sz="1500" dirty="0">
                <a:solidFill>
                  <a:srgbClr val="CFD0D8"/>
                </a:solidFill>
                <a:latin typeface="Roboto" pitchFamily="34" charset="0"/>
                <a:ea typeface="Roboto" pitchFamily="34" charset="-122"/>
                <a:cs typeface="Roboto" pitchFamily="34" charset="-120"/>
              </a:rPr>
              <a:t>Advise students to use AI feedback as a starting point for deeper critical thinking, revision, and independent problem-solving.</a:t>
            </a:r>
            <a:endParaRPr lang="en-US" sz="1500" dirty="0"/>
          </a:p>
        </p:txBody>
      </p:sp>
      <p:sp>
        <p:nvSpPr>
          <p:cNvPr id="17" name="Shape 12"/>
          <p:cNvSpPr/>
          <p:nvPr/>
        </p:nvSpPr>
        <p:spPr>
          <a:xfrm>
            <a:off x="6582608" y="5924788"/>
            <a:ext cx="7271385" cy="11430"/>
          </a:xfrm>
          <a:prstGeom prst="roundRect">
            <a:avLst>
              <a:gd name="adj" fmla="val 713324"/>
            </a:avLst>
          </a:prstGeom>
          <a:solidFill>
            <a:srgbClr val="5A6ED8"/>
          </a:solidFill>
          <a:ln/>
        </p:spPr>
      </p:sp>
      <p:sp>
        <p:nvSpPr>
          <p:cNvPr id="18" name="Shape 13"/>
          <p:cNvSpPr/>
          <p:nvPr/>
        </p:nvSpPr>
        <p:spPr>
          <a:xfrm>
            <a:off x="679371" y="6031349"/>
            <a:ext cx="6635829" cy="1428869"/>
          </a:xfrm>
          <a:prstGeom prst="roundRect">
            <a:avLst>
              <a:gd name="adj" fmla="val 5706"/>
            </a:avLst>
          </a:prstGeom>
          <a:solidFill>
            <a:srgbClr val="5A6ED8"/>
          </a:solidFill>
          <a:ln w="7620">
            <a:solidFill>
              <a:srgbClr val="7387F1"/>
            </a:solidFill>
            <a:prstDash val="solid"/>
          </a:ln>
        </p:spPr>
      </p:sp>
      <p:pic>
        <p:nvPicPr>
          <p:cNvPr id="19" name="Image 3" descr="preencoded.png">    </p:cNvPr>
          <p:cNvPicPr>
            <a:picLocks noChangeAspect="1"/>
          </p:cNvPicPr>
          <p:nvPr/>
        </p:nvPicPr>
        <p:blipFill>
          <a:blip r:embed="rId4"/>
          <a:stretch>
            <a:fillRect/>
          </a:stretch>
        </p:blipFill>
        <p:spPr>
          <a:xfrm>
            <a:off x="3860840" y="6575108"/>
            <a:ext cx="272891" cy="341233"/>
          </a:xfrm>
          <a:prstGeom prst="rect">
            <a:avLst/>
          </a:prstGeom>
        </p:spPr>
      </p:pic>
      <p:sp>
        <p:nvSpPr>
          <p:cNvPr id="20" name="Text 14"/>
          <p:cNvSpPr/>
          <p:nvPr/>
        </p:nvSpPr>
        <p:spPr>
          <a:xfrm>
            <a:off x="7509272" y="6225421"/>
            <a:ext cx="2600087" cy="303252"/>
          </a:xfrm>
          <a:prstGeom prst="rect">
            <a:avLst/>
          </a:prstGeom>
          <a:noFill/>
          <a:ln/>
        </p:spPr>
        <p:txBody>
          <a:bodyPr wrap="none" lIns="0" tIns="0" rIns="0" bIns="0" rtlCol="0" anchor="t"/>
          <a:lstStyle/>
          <a:p>
            <a:pPr algn="l" indent="0" marL="0">
              <a:lnSpc>
                <a:spcPts val="2350"/>
              </a:lnSpc>
              <a:buNone/>
            </a:pPr>
            <a:r>
              <a:rPr lang="en-US" sz="1900" dirty="0">
                <a:solidFill>
                  <a:srgbClr val="CFD0D8"/>
                </a:solidFill>
                <a:latin typeface="Roboto Medium" pitchFamily="34" charset="0"/>
                <a:ea typeface="Roboto Medium" pitchFamily="34" charset="-122"/>
                <a:cs typeface="Roboto Medium" pitchFamily="34" charset="-120"/>
              </a:rPr>
              <a:t>Educator Empowerment</a:t>
            </a:r>
            <a:endParaRPr lang="en-US" sz="1900" dirty="0"/>
          </a:p>
        </p:txBody>
      </p:sp>
      <p:sp>
        <p:nvSpPr>
          <p:cNvPr id="21" name="Text 15"/>
          <p:cNvSpPr/>
          <p:nvPr/>
        </p:nvSpPr>
        <p:spPr>
          <a:xfrm>
            <a:off x="7509272" y="6645116"/>
            <a:ext cx="6247686" cy="621030"/>
          </a:xfrm>
          <a:prstGeom prst="rect">
            <a:avLst/>
          </a:prstGeom>
          <a:noFill/>
          <a:ln/>
        </p:spPr>
        <p:txBody>
          <a:bodyPr wrap="square" lIns="0" tIns="0" rIns="0" bIns="0" rtlCol="0" anchor="t"/>
          <a:lstStyle/>
          <a:p>
            <a:pPr algn="l" indent="0" marL="0">
              <a:lnSpc>
                <a:spcPts val="2400"/>
              </a:lnSpc>
              <a:buNone/>
            </a:pPr>
            <a:r>
              <a:rPr lang="en-US" sz="1500" dirty="0">
                <a:solidFill>
                  <a:srgbClr val="CFD0D8"/>
                </a:solidFill>
                <a:latin typeface="Roboto" pitchFamily="34" charset="0"/>
                <a:ea typeface="Roboto" pitchFamily="34" charset="-122"/>
                <a:cs typeface="Roboto" pitchFamily="34" charset="-120"/>
              </a:rPr>
              <a:t>Provide training for educators to effectively assess, integrate, and guide the responsible use of AI in their classrooms.</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2025-08-31T20:35:15Z</dcterms:created>
  <dcterms:modified xsi:type="dcterms:W3CDTF">2025-08-31T20:35:15Z</dcterms:modified>
</cp:coreProperties>
</file>